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8" r:id="rId4"/>
    <p:sldId id="263" r:id="rId5"/>
    <p:sldId id="264" r:id="rId6"/>
    <p:sldId id="265" r:id="rId7"/>
    <p:sldId id="267" r:id="rId8"/>
    <p:sldId id="268"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8" autoAdjust="0"/>
    <p:restoredTop sz="94660"/>
  </p:normalViewPr>
  <p:slideViewPr>
    <p:cSldViewPr snapToGrid="0">
      <p:cViewPr varScale="1">
        <p:scale>
          <a:sx n="82" d="100"/>
          <a:sy n="82"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E9462EF3-3C4F-43EE-ACEE-D4B806740EA3}" type="datetimeFigureOut">
              <a:rPr lang="en-US" dirty="0"/>
              <a:pPr/>
              <a:t>6/12/2023</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Image panoramique avec légende">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6343B39-165A-4B68-AA5C-581F5336313C}"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fr-FR"/>
              <a:t>Modifiez le style du titre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942C8C57-33F9-4259-AC4F-0E3F5BEC9B94}"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fr-FR"/>
              <a:t>Modifiez le style du titre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fr-FR"/>
              <a:t>Cliquez pour modifier les styles du texte du masque</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748772B-8FA2-401F-A0A1-A59855EDBC3E}"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D3DD5BDE-5A90-4611-82E9-0FC5746D30C5}"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dirty="0"/>
              <a:t>6/12/2023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dirty="0"/>
              <a:t>6/12/2023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fr-FR"/>
              <a:t>Modifiez le style du titre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dirty="0"/>
              <a:t>6/12/2023</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09472EB-AC54-4713-BFC2-BEB621108C63}" type="datetimeFigureOut">
              <a:rPr lang="en-US" dirty="0"/>
              <a:t>6/12/2023</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fr-FR"/>
              <a:t>Modifiez le style du titre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dirty="0"/>
              <a:t>6/12/2023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dirty="0"/>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dirty="0"/>
              <a:t>6/12/2023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6ED06B6-C816-4861-964D-15A98395707D}"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0B1A8AB-EA7C-4B1B-9D73-E2551851FABE}"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90786BE5-D2A3-4BF0-8B30-D7403E61B3DC}" type="datetimeFigureOut">
              <a:rPr lang="en-US" dirty="0"/>
              <a:t>6/12/2023</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27C522-5BE2-94AE-D7DF-E550970AF993}"/>
              </a:ext>
            </a:extLst>
          </p:cNvPr>
          <p:cNvSpPr>
            <a:spLocks noGrp="1"/>
          </p:cNvSpPr>
          <p:nvPr>
            <p:ph type="ctrTitle"/>
          </p:nvPr>
        </p:nvSpPr>
        <p:spPr/>
        <p:txBody>
          <a:bodyPr/>
          <a:lstStyle/>
          <a:p>
            <a:r>
              <a:rPr lang="en-US" dirty="0"/>
              <a:t>Week-end monitoring	</a:t>
            </a:r>
          </a:p>
        </p:txBody>
      </p:sp>
      <p:sp>
        <p:nvSpPr>
          <p:cNvPr id="3" name="Sous-titre 2">
            <a:extLst>
              <a:ext uri="{FF2B5EF4-FFF2-40B4-BE49-F238E27FC236}">
                <a16:creationId xmlns:a16="http://schemas.microsoft.com/office/drawing/2014/main" id="{4A4238D2-EF28-520B-8238-EC88A93E83DD}"/>
              </a:ext>
            </a:extLst>
          </p:cNvPr>
          <p:cNvSpPr>
            <a:spLocks noGrp="1"/>
          </p:cNvSpPr>
          <p:nvPr>
            <p:ph type="subTitle" idx="1"/>
          </p:nvPr>
        </p:nvSpPr>
        <p:spPr/>
        <p:txBody>
          <a:bodyPr/>
          <a:lstStyle/>
          <a:p>
            <a:r>
              <a:rPr lang="en-US" dirty="0"/>
              <a:t>From 09/06 18:00 to 12/06 9:10</a:t>
            </a:r>
          </a:p>
        </p:txBody>
      </p:sp>
      <p:sp>
        <p:nvSpPr>
          <p:cNvPr id="4" name="ZoneTexte 3">
            <a:extLst>
              <a:ext uri="{FF2B5EF4-FFF2-40B4-BE49-F238E27FC236}">
                <a16:creationId xmlns:a16="http://schemas.microsoft.com/office/drawing/2014/main" id="{65EE8121-295A-9BFC-FBD4-1E922E3B48E0}"/>
              </a:ext>
            </a:extLst>
          </p:cNvPr>
          <p:cNvSpPr txBox="1"/>
          <p:nvPr/>
        </p:nvSpPr>
        <p:spPr>
          <a:xfrm>
            <a:off x="10319657" y="5719665"/>
            <a:ext cx="2705878" cy="523220"/>
          </a:xfrm>
          <a:prstGeom prst="rect">
            <a:avLst/>
          </a:prstGeom>
          <a:noFill/>
        </p:spPr>
        <p:txBody>
          <a:bodyPr wrap="square" rtlCol="0">
            <a:spAutoFit/>
          </a:bodyPr>
          <a:lstStyle/>
          <a:p>
            <a:r>
              <a:rPr lang="en-GB" sz="2800" dirty="0">
                <a:solidFill>
                  <a:schemeClr val="bg1"/>
                </a:solidFill>
              </a:rPr>
              <a:t>Lucas</a:t>
            </a:r>
          </a:p>
        </p:txBody>
      </p:sp>
    </p:spTree>
    <p:extLst>
      <p:ext uri="{BB962C8B-B14F-4D97-AF65-F5344CB8AC3E}">
        <p14:creationId xmlns:p14="http://schemas.microsoft.com/office/powerpoint/2010/main" val="825692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1724FA-FB0B-3F8D-A8DE-978145ED59E7}"/>
              </a:ext>
            </a:extLst>
          </p:cNvPr>
          <p:cNvSpPr>
            <a:spLocks noGrp="1"/>
          </p:cNvSpPr>
          <p:nvPr>
            <p:ph type="title"/>
          </p:nvPr>
        </p:nvSpPr>
        <p:spPr>
          <a:xfrm>
            <a:off x="471009" y="325452"/>
            <a:ext cx="8825659" cy="704088"/>
          </a:xfrm>
        </p:spPr>
        <p:txBody>
          <a:bodyPr/>
          <a:lstStyle/>
          <a:p>
            <a:r>
              <a:rPr lang="en-GB" b="1" u="sng" dirty="0"/>
              <a:t>Summary :</a:t>
            </a:r>
          </a:p>
        </p:txBody>
      </p:sp>
      <p:graphicFrame>
        <p:nvGraphicFramePr>
          <p:cNvPr id="3" name="Tableau 4">
            <a:extLst>
              <a:ext uri="{FF2B5EF4-FFF2-40B4-BE49-F238E27FC236}">
                <a16:creationId xmlns:a16="http://schemas.microsoft.com/office/drawing/2014/main" id="{7956B232-2011-5CDE-E4BF-2A33EDE59A3B}"/>
              </a:ext>
            </a:extLst>
          </p:cNvPr>
          <p:cNvGraphicFramePr>
            <a:graphicFrameLocks noGrp="1"/>
          </p:cNvGraphicFramePr>
          <p:nvPr>
            <p:extLst>
              <p:ext uri="{D42A27DB-BD31-4B8C-83A1-F6EECF244321}">
                <p14:modId xmlns:p14="http://schemas.microsoft.com/office/powerpoint/2010/main" val="2974472120"/>
              </p:ext>
            </p:extLst>
          </p:nvPr>
        </p:nvGraphicFramePr>
        <p:xfrm>
          <a:off x="1065232" y="1029540"/>
          <a:ext cx="10061536" cy="5721347"/>
        </p:xfrm>
        <a:graphic>
          <a:graphicData uri="http://schemas.openxmlformats.org/drawingml/2006/table">
            <a:tbl>
              <a:tblPr firstRow="1" bandRow="1">
                <a:tableStyleId>{5C22544A-7EE6-4342-B048-85BDC9FD1C3A}</a:tableStyleId>
              </a:tblPr>
              <a:tblGrid>
                <a:gridCol w="1257692">
                  <a:extLst>
                    <a:ext uri="{9D8B030D-6E8A-4147-A177-3AD203B41FA5}">
                      <a16:colId xmlns:a16="http://schemas.microsoft.com/office/drawing/2014/main" val="3643875652"/>
                    </a:ext>
                  </a:extLst>
                </a:gridCol>
                <a:gridCol w="1257692">
                  <a:extLst>
                    <a:ext uri="{9D8B030D-6E8A-4147-A177-3AD203B41FA5}">
                      <a16:colId xmlns:a16="http://schemas.microsoft.com/office/drawing/2014/main" val="2845892540"/>
                    </a:ext>
                  </a:extLst>
                </a:gridCol>
                <a:gridCol w="1257692">
                  <a:extLst>
                    <a:ext uri="{9D8B030D-6E8A-4147-A177-3AD203B41FA5}">
                      <a16:colId xmlns:a16="http://schemas.microsoft.com/office/drawing/2014/main" val="1586157091"/>
                    </a:ext>
                  </a:extLst>
                </a:gridCol>
                <a:gridCol w="1257692">
                  <a:extLst>
                    <a:ext uri="{9D8B030D-6E8A-4147-A177-3AD203B41FA5}">
                      <a16:colId xmlns:a16="http://schemas.microsoft.com/office/drawing/2014/main" val="4183737121"/>
                    </a:ext>
                  </a:extLst>
                </a:gridCol>
                <a:gridCol w="1257692">
                  <a:extLst>
                    <a:ext uri="{9D8B030D-6E8A-4147-A177-3AD203B41FA5}">
                      <a16:colId xmlns:a16="http://schemas.microsoft.com/office/drawing/2014/main" val="229186161"/>
                    </a:ext>
                  </a:extLst>
                </a:gridCol>
                <a:gridCol w="1257692">
                  <a:extLst>
                    <a:ext uri="{9D8B030D-6E8A-4147-A177-3AD203B41FA5}">
                      <a16:colId xmlns:a16="http://schemas.microsoft.com/office/drawing/2014/main" val="4140748985"/>
                    </a:ext>
                  </a:extLst>
                </a:gridCol>
                <a:gridCol w="1257692">
                  <a:extLst>
                    <a:ext uri="{9D8B030D-6E8A-4147-A177-3AD203B41FA5}">
                      <a16:colId xmlns:a16="http://schemas.microsoft.com/office/drawing/2014/main" val="725527090"/>
                    </a:ext>
                  </a:extLst>
                </a:gridCol>
                <a:gridCol w="1257692">
                  <a:extLst>
                    <a:ext uri="{9D8B030D-6E8A-4147-A177-3AD203B41FA5}">
                      <a16:colId xmlns:a16="http://schemas.microsoft.com/office/drawing/2014/main" val="4261469747"/>
                    </a:ext>
                  </a:extLst>
                </a:gridCol>
              </a:tblGrid>
              <a:tr h="970356">
                <a:tc>
                  <a:txBody>
                    <a:bodyPr/>
                    <a:lstStyle/>
                    <a:p>
                      <a:r>
                        <a:rPr lang="en-GB" sz="1900" dirty="0"/>
                        <a:t>Date</a:t>
                      </a:r>
                    </a:p>
                  </a:txBody>
                  <a:tcPr marL="96475" marR="96475" marT="48238" marB="48238"/>
                </a:tc>
                <a:tc>
                  <a:txBody>
                    <a:bodyPr/>
                    <a:lstStyle/>
                    <a:p>
                      <a:r>
                        <a:rPr lang="en-GB" sz="1900" dirty="0"/>
                        <a:t>Ice Formation</a:t>
                      </a:r>
                    </a:p>
                  </a:txBody>
                  <a:tcPr marL="96475" marR="96475" marT="48238" marB="48238"/>
                </a:tc>
                <a:tc>
                  <a:txBody>
                    <a:bodyPr/>
                    <a:lstStyle/>
                    <a:p>
                      <a:r>
                        <a:rPr lang="en-GB" sz="1900" dirty="0"/>
                        <a:t>°C</a:t>
                      </a:r>
                    </a:p>
                  </a:txBody>
                  <a:tcPr marL="96475" marR="96475" marT="48238" marB="48238"/>
                </a:tc>
                <a:tc>
                  <a:txBody>
                    <a:bodyPr/>
                    <a:lstStyle/>
                    <a:p>
                      <a:r>
                        <a:rPr lang="en-GB" sz="1900" dirty="0"/>
                        <a:t>Tension (N)</a:t>
                      </a:r>
                    </a:p>
                  </a:txBody>
                  <a:tcPr marL="96475" marR="96475" marT="48238" marB="48238"/>
                </a:tc>
                <a:tc>
                  <a:txBody>
                    <a:bodyPr/>
                    <a:lstStyle/>
                    <a:p>
                      <a:r>
                        <a:rPr lang="en-GB" sz="1900" dirty="0"/>
                        <a:t>%LN2 in tank</a:t>
                      </a:r>
                    </a:p>
                  </a:txBody>
                  <a:tcPr marL="96475" marR="96475" marT="48238" marB="48238"/>
                </a:tc>
                <a:tc>
                  <a:txBody>
                    <a:bodyPr/>
                    <a:lstStyle/>
                    <a:p>
                      <a:r>
                        <a:rPr lang="en-GB" sz="1900" dirty="0"/>
                        <a:t>gN2 flow (L/h)</a:t>
                      </a:r>
                    </a:p>
                  </a:txBody>
                  <a:tcPr marL="96475" marR="96475" marT="48238" marB="48238"/>
                </a:tc>
                <a:tc>
                  <a:txBody>
                    <a:bodyPr/>
                    <a:lstStyle/>
                    <a:p>
                      <a:r>
                        <a:rPr lang="en-GB" sz="1900" dirty="0"/>
                        <a:t>Voltage (V)</a:t>
                      </a:r>
                    </a:p>
                  </a:txBody>
                  <a:tcPr marL="96475" marR="96475" marT="48238" marB="48238"/>
                </a:tc>
                <a:tc>
                  <a:txBody>
                    <a:bodyPr/>
                    <a:lstStyle/>
                    <a:p>
                      <a:r>
                        <a:rPr lang="en-GB" sz="1900" dirty="0"/>
                        <a:t>Current (A)</a:t>
                      </a:r>
                    </a:p>
                  </a:txBody>
                  <a:tcPr marL="96475" marR="96475" marT="48238" marB="48238"/>
                </a:tc>
                <a:extLst>
                  <a:ext uri="{0D108BD9-81ED-4DB2-BD59-A6C34878D82A}">
                    <a16:rowId xmlns:a16="http://schemas.microsoft.com/office/drawing/2014/main" val="652993451"/>
                  </a:ext>
                </a:extLst>
              </a:tr>
              <a:tr h="1257335">
                <a:tc>
                  <a:txBody>
                    <a:bodyPr/>
                    <a:lstStyle/>
                    <a:p>
                      <a:r>
                        <a:rPr lang="en-US" sz="1800" u="sng" dirty="0"/>
                        <a:t>Friday - 06/09 18:00</a:t>
                      </a:r>
                      <a:endParaRPr lang="en-GB" sz="1900" dirty="0"/>
                    </a:p>
                  </a:txBody>
                  <a:tcPr marL="96475" marR="96475" marT="48238" marB="48238"/>
                </a:tc>
                <a:tc>
                  <a:txBody>
                    <a:bodyPr/>
                    <a:lstStyle/>
                    <a:p>
                      <a:r>
                        <a:rPr lang="en-GB" sz="1900" dirty="0"/>
                        <a:t>Yes</a:t>
                      </a:r>
                    </a:p>
                  </a:txBody>
                  <a:tcPr marL="96475" marR="96475" marT="48238" marB="48238"/>
                </a:tc>
                <a:tc>
                  <a:txBody>
                    <a:bodyPr/>
                    <a:lstStyle/>
                    <a:p>
                      <a:r>
                        <a:rPr lang="en-GB" sz="1900" dirty="0"/>
                        <a:t>A,B,C LN2</a:t>
                      </a:r>
                    </a:p>
                    <a:p>
                      <a:r>
                        <a:rPr lang="en-GB" sz="1900" dirty="0"/>
                        <a:t>D ~-170°</a:t>
                      </a:r>
                    </a:p>
                  </a:txBody>
                  <a:tcPr marL="96475" marR="96475" marT="48238" marB="48238"/>
                </a:tc>
                <a:tc>
                  <a:txBody>
                    <a:bodyPr/>
                    <a:lstStyle/>
                    <a:p>
                      <a:r>
                        <a:rPr lang="en-GB" sz="1900" dirty="0"/>
                        <a:t>DS2: 17</a:t>
                      </a:r>
                    </a:p>
                    <a:p>
                      <a:r>
                        <a:rPr lang="en-GB" sz="1900" dirty="0"/>
                        <a:t>DS4: 6</a:t>
                      </a:r>
                    </a:p>
                  </a:txBody>
                  <a:tcPr marL="96475" marR="96475" marT="48238" marB="48238"/>
                </a:tc>
                <a:tc>
                  <a:txBody>
                    <a:bodyPr/>
                    <a:lstStyle/>
                    <a:p>
                      <a:r>
                        <a:rPr lang="en-GB" sz="1900" dirty="0"/>
                        <a:t>98%</a:t>
                      </a:r>
                    </a:p>
                  </a:txBody>
                  <a:tcPr marL="96475" marR="96475" marT="48238" marB="48238"/>
                </a:tc>
                <a:tc>
                  <a:txBody>
                    <a:bodyPr/>
                    <a:lstStyle/>
                    <a:p>
                      <a:r>
                        <a:rPr lang="en-GB" sz="1900" dirty="0"/>
                        <a:t> &gt;250</a:t>
                      </a:r>
                    </a:p>
                  </a:txBody>
                  <a:tcPr marL="96475" marR="96475" marT="48238" marB="48238"/>
                </a:tc>
                <a:tc>
                  <a:txBody>
                    <a:bodyPr/>
                    <a:lstStyle/>
                    <a:p>
                      <a:r>
                        <a:rPr lang="en-GB" sz="1900" dirty="0"/>
                        <a:t>V2 : 24</a:t>
                      </a:r>
                    </a:p>
                    <a:p>
                      <a:r>
                        <a:rPr lang="en-GB" sz="1900" dirty="0"/>
                        <a:t>V4 : 24</a:t>
                      </a:r>
                    </a:p>
                  </a:txBody>
                  <a:tcPr marL="96475" marR="96475" marT="48238" marB="48238"/>
                </a:tc>
                <a:tc>
                  <a:txBody>
                    <a:bodyPr/>
                    <a:lstStyle/>
                    <a:p>
                      <a:r>
                        <a:rPr lang="en-GB" sz="1900" dirty="0"/>
                        <a:t>I2 : 0.08</a:t>
                      </a:r>
                    </a:p>
                    <a:p>
                      <a:r>
                        <a:rPr lang="en-GB" sz="1900" dirty="0"/>
                        <a:t>I4 : 0.08</a:t>
                      </a:r>
                    </a:p>
                  </a:txBody>
                  <a:tcPr marL="96475" marR="96475" marT="48238" marB="48238"/>
                </a:tc>
                <a:extLst>
                  <a:ext uri="{0D108BD9-81ED-4DB2-BD59-A6C34878D82A}">
                    <a16:rowId xmlns:a16="http://schemas.microsoft.com/office/drawing/2014/main" val="2060187776"/>
                  </a:ext>
                </a:extLst>
              </a:tr>
              <a:tr h="970356">
                <a:tc>
                  <a:txBody>
                    <a:bodyPr/>
                    <a:lstStyle/>
                    <a:p>
                      <a:r>
                        <a:rPr lang="en-US" sz="1800" u="sng" dirty="0"/>
                        <a:t>Saturday - 06/10 14:31</a:t>
                      </a:r>
                      <a:endParaRPr lang="en-GB" sz="1900" dirty="0"/>
                    </a:p>
                  </a:txBody>
                  <a:tcPr marL="96475" marR="96475" marT="48238" marB="48238"/>
                </a:tc>
                <a:tc>
                  <a:txBody>
                    <a:bodyPr/>
                    <a:lstStyle/>
                    <a:p>
                      <a:r>
                        <a:rPr lang="en-GB" sz="1900" dirty="0"/>
                        <a:t>Yes, more for DS2</a:t>
                      </a:r>
                    </a:p>
                  </a:txBody>
                  <a:tcPr marL="96475" marR="96475" marT="48238" marB="48238"/>
                </a:tc>
                <a:tc>
                  <a:txBody>
                    <a:bodyPr/>
                    <a:lstStyle/>
                    <a:p>
                      <a:r>
                        <a:rPr lang="en-GB" sz="1900" dirty="0"/>
                        <a:t>A,B,C LN2</a:t>
                      </a:r>
                    </a:p>
                    <a:p>
                      <a:r>
                        <a:rPr lang="en-GB" sz="1900" dirty="0"/>
                        <a:t>D -127°</a:t>
                      </a:r>
                    </a:p>
                  </a:txBody>
                  <a:tcPr marL="96475" marR="96475" marT="48238" marB="48238"/>
                </a:tc>
                <a:tc>
                  <a:txBody>
                    <a:bodyPr/>
                    <a:lstStyle/>
                    <a:p>
                      <a:r>
                        <a:rPr lang="en-GB" sz="1900" dirty="0"/>
                        <a:t>DS2: 17.5</a:t>
                      </a:r>
                    </a:p>
                    <a:p>
                      <a:r>
                        <a:rPr lang="en-GB" sz="1900" dirty="0"/>
                        <a:t>DS4: ~8</a:t>
                      </a:r>
                    </a:p>
                  </a:txBody>
                  <a:tcPr marL="96475" marR="96475" marT="48238" marB="48238"/>
                </a:tc>
                <a:tc>
                  <a:txBody>
                    <a:bodyPr/>
                    <a:lstStyle/>
                    <a:p>
                      <a:r>
                        <a:rPr lang="en-GB" sz="1900" dirty="0"/>
                        <a:t>92%</a:t>
                      </a:r>
                    </a:p>
                  </a:txBody>
                  <a:tcPr marL="96475" marR="96475" marT="48238" marB="48238"/>
                </a:tc>
                <a:tc>
                  <a:txBody>
                    <a:bodyPr/>
                    <a:lstStyle/>
                    <a:p>
                      <a:r>
                        <a:rPr lang="en-GB" sz="1900" dirty="0"/>
                        <a:t>250 </a:t>
                      </a:r>
                    </a:p>
                  </a:txBody>
                  <a:tcPr marL="96475" marR="96475" marT="48238" marB="48238"/>
                </a:tc>
                <a:tc>
                  <a:txBody>
                    <a:bodyPr/>
                    <a:lstStyle/>
                    <a:p>
                      <a:r>
                        <a:rPr lang="en-GB" sz="1900" dirty="0"/>
                        <a:t>V2 : 24</a:t>
                      </a:r>
                    </a:p>
                    <a:p>
                      <a:r>
                        <a:rPr lang="en-GB" sz="1900" dirty="0"/>
                        <a:t>V4 : 24</a:t>
                      </a:r>
                    </a:p>
                  </a:txBody>
                  <a:tcPr marL="96475" marR="96475" marT="48238" marB="48238"/>
                </a:tc>
                <a:tc>
                  <a:txBody>
                    <a:bodyPr/>
                    <a:lstStyle/>
                    <a:p>
                      <a:r>
                        <a:rPr lang="en-GB" sz="1900" dirty="0"/>
                        <a:t>I2 : 0.09</a:t>
                      </a:r>
                    </a:p>
                    <a:p>
                      <a:r>
                        <a:rPr lang="en-GB" sz="1900" dirty="0"/>
                        <a:t>I4 : 0.08</a:t>
                      </a:r>
                    </a:p>
                  </a:txBody>
                  <a:tcPr marL="96475" marR="96475" marT="48238" marB="48238"/>
                </a:tc>
                <a:extLst>
                  <a:ext uri="{0D108BD9-81ED-4DB2-BD59-A6C34878D82A}">
                    <a16:rowId xmlns:a16="http://schemas.microsoft.com/office/drawing/2014/main" val="219306239"/>
                  </a:ext>
                </a:extLst>
              </a:tr>
              <a:tr h="1261650">
                <a:tc>
                  <a:txBody>
                    <a:bodyPr/>
                    <a:lstStyle/>
                    <a:p>
                      <a:r>
                        <a:rPr lang="en-US" sz="1800" u="sng" dirty="0"/>
                        <a:t>Sunday - 06/11 14:53</a:t>
                      </a:r>
                      <a:endParaRPr lang="en-GB" sz="1900" dirty="0"/>
                    </a:p>
                  </a:txBody>
                  <a:tcPr marL="96475" marR="96475" marT="48238" marB="48238"/>
                </a:tc>
                <a:tc>
                  <a:txBody>
                    <a:bodyPr/>
                    <a:lstStyle/>
                    <a:p>
                      <a:r>
                        <a:rPr lang="en-GB" sz="1900" dirty="0"/>
                        <a:t>DS2</a:t>
                      </a:r>
                      <a:br>
                        <a:rPr lang="en-GB" sz="1900" dirty="0"/>
                      </a:br>
                      <a:r>
                        <a:rPr lang="en-GB" sz="1900" dirty="0"/>
                        <a:t>Only LN2 for DS4</a:t>
                      </a:r>
                    </a:p>
                  </a:txBody>
                  <a:tcPr marL="96475" marR="96475" marT="48238" marB="48238"/>
                </a:tc>
                <a:tc>
                  <a:txBody>
                    <a:bodyPr/>
                    <a:lstStyle/>
                    <a:p>
                      <a:r>
                        <a:rPr lang="en-GB" sz="1900" dirty="0"/>
                        <a:t>A,B,C LN2</a:t>
                      </a:r>
                    </a:p>
                    <a:p>
                      <a:r>
                        <a:rPr lang="en-GB" sz="1900" dirty="0"/>
                        <a:t>D -108°</a:t>
                      </a:r>
                    </a:p>
                  </a:txBody>
                  <a:tcPr marL="96475" marR="96475" marT="48238" marB="48238"/>
                </a:tc>
                <a:tc>
                  <a:txBody>
                    <a:bodyPr/>
                    <a:lstStyle/>
                    <a:p>
                      <a:r>
                        <a:rPr lang="en-GB" sz="1900" dirty="0"/>
                        <a:t>DS2: ?</a:t>
                      </a:r>
                    </a:p>
                    <a:p>
                      <a:r>
                        <a:rPr lang="en-GB" sz="1900" dirty="0"/>
                        <a:t>DS4: ?</a:t>
                      </a:r>
                    </a:p>
                  </a:txBody>
                  <a:tcPr marL="96475" marR="96475" marT="48238" marB="48238"/>
                </a:tc>
                <a:tc>
                  <a:txBody>
                    <a:bodyPr/>
                    <a:lstStyle/>
                    <a:p>
                      <a:r>
                        <a:rPr lang="en-GB" sz="1900" dirty="0"/>
                        <a:t>86%</a:t>
                      </a:r>
                    </a:p>
                  </a:txBody>
                  <a:tcPr marL="96475" marR="96475" marT="48238" marB="48238"/>
                </a:tc>
                <a:tc>
                  <a:txBody>
                    <a:bodyPr/>
                    <a:lstStyle/>
                    <a:p>
                      <a:r>
                        <a:rPr lang="en-GB" sz="1900" dirty="0"/>
                        <a:t>250 when arrive, 120 now</a:t>
                      </a:r>
                    </a:p>
                  </a:txBody>
                  <a:tcPr marL="96475" marR="96475" marT="48238" marB="48238"/>
                </a:tc>
                <a:tc>
                  <a:txBody>
                    <a:bodyPr/>
                    <a:lstStyle/>
                    <a:p>
                      <a:r>
                        <a:rPr lang="en-GB" sz="1900" dirty="0"/>
                        <a:t>V2 : 24</a:t>
                      </a:r>
                    </a:p>
                    <a:p>
                      <a:r>
                        <a:rPr lang="en-GB" sz="1900" dirty="0"/>
                        <a:t>V4 : 24</a:t>
                      </a:r>
                    </a:p>
                  </a:txBody>
                  <a:tcPr marL="96475" marR="96475" marT="48238" marB="48238"/>
                </a:tc>
                <a:tc>
                  <a:txBody>
                    <a:bodyPr/>
                    <a:lstStyle/>
                    <a:p>
                      <a:r>
                        <a:rPr lang="en-GB" sz="1900" dirty="0"/>
                        <a:t>I2 : 0.09</a:t>
                      </a:r>
                    </a:p>
                    <a:p>
                      <a:r>
                        <a:rPr lang="en-GB" sz="1900" dirty="0"/>
                        <a:t>I4 : 0.08</a:t>
                      </a:r>
                    </a:p>
                  </a:txBody>
                  <a:tcPr marL="96475" marR="96475" marT="48238" marB="48238"/>
                </a:tc>
                <a:extLst>
                  <a:ext uri="{0D108BD9-81ED-4DB2-BD59-A6C34878D82A}">
                    <a16:rowId xmlns:a16="http://schemas.microsoft.com/office/drawing/2014/main" val="769482148"/>
                  </a:ext>
                </a:extLst>
              </a:tr>
              <a:tr h="1261650">
                <a:tc>
                  <a:txBody>
                    <a:bodyPr/>
                    <a:lstStyle/>
                    <a:p>
                      <a:r>
                        <a:rPr lang="en-US" sz="1800" u="sng" dirty="0"/>
                        <a:t>Monday - 06/12 09:10</a:t>
                      </a:r>
                      <a:endParaRPr lang="en-GB" sz="1900" dirty="0"/>
                    </a:p>
                  </a:txBody>
                  <a:tcPr marL="96475" marR="96475" marT="48238" marB="48238"/>
                </a:tc>
                <a:tc>
                  <a:txBody>
                    <a:bodyPr/>
                    <a:lstStyle/>
                    <a:p>
                      <a:r>
                        <a:rPr lang="en-GB" sz="1900" dirty="0"/>
                        <a:t>Same</a:t>
                      </a:r>
                    </a:p>
                  </a:txBody>
                  <a:tcPr marL="96475" marR="96475" marT="48238" marB="48238"/>
                </a:tc>
                <a:tc>
                  <a:txBody>
                    <a:bodyPr/>
                    <a:lstStyle/>
                    <a:p>
                      <a:r>
                        <a:rPr lang="en-GB" sz="1900" dirty="0"/>
                        <a:t>A,B,C LN2</a:t>
                      </a:r>
                    </a:p>
                    <a:p>
                      <a:r>
                        <a:rPr lang="en-GB" sz="1900" dirty="0"/>
                        <a:t>D -100°</a:t>
                      </a:r>
                    </a:p>
                  </a:txBody>
                  <a:tcPr marL="96475" marR="96475" marT="48238" marB="48238"/>
                </a:tc>
                <a:tc>
                  <a:txBody>
                    <a:bodyPr/>
                    <a:lstStyle/>
                    <a:p>
                      <a:r>
                        <a:rPr lang="en-GB" sz="1900" dirty="0"/>
                        <a:t>DS2: 7</a:t>
                      </a:r>
                    </a:p>
                    <a:p>
                      <a:r>
                        <a:rPr lang="en-GB" sz="1900" dirty="0"/>
                        <a:t>DS4: 15</a:t>
                      </a:r>
                    </a:p>
                  </a:txBody>
                  <a:tcPr marL="96475" marR="96475" marT="48238" marB="48238"/>
                </a:tc>
                <a:tc>
                  <a:txBody>
                    <a:bodyPr/>
                    <a:lstStyle/>
                    <a:p>
                      <a:r>
                        <a:rPr lang="en-GB" sz="1900" dirty="0"/>
                        <a:t>81%</a:t>
                      </a:r>
                    </a:p>
                  </a:txBody>
                  <a:tcPr marL="96475" marR="96475" marT="48238" marB="48238"/>
                </a:tc>
                <a:tc>
                  <a:txBody>
                    <a:bodyPr/>
                    <a:lstStyle/>
                    <a:p>
                      <a:r>
                        <a:rPr lang="en-GB" sz="1900" dirty="0"/>
                        <a:t>110 when arrive, 120 now</a:t>
                      </a:r>
                    </a:p>
                  </a:txBody>
                  <a:tcPr marL="96475" marR="96475" marT="48238" marB="48238"/>
                </a:tc>
                <a:tc>
                  <a:txBody>
                    <a:bodyPr/>
                    <a:lstStyle/>
                    <a:p>
                      <a:r>
                        <a:rPr lang="en-GB" sz="1900" dirty="0"/>
                        <a:t>V2: 24</a:t>
                      </a:r>
                    </a:p>
                    <a:p>
                      <a:r>
                        <a:rPr lang="en-GB" sz="1900" dirty="0"/>
                        <a:t>V4: 24</a:t>
                      </a:r>
                    </a:p>
                  </a:txBody>
                  <a:tcPr marL="96475" marR="96475" marT="48238" marB="48238"/>
                </a:tc>
                <a:tc>
                  <a:txBody>
                    <a:bodyPr/>
                    <a:lstStyle/>
                    <a:p>
                      <a:r>
                        <a:rPr lang="en-GB" sz="1900" dirty="0"/>
                        <a:t>I2 : 0.09</a:t>
                      </a:r>
                    </a:p>
                    <a:p>
                      <a:r>
                        <a:rPr lang="en-GB" sz="1900" dirty="0"/>
                        <a:t>I4 : 0.08</a:t>
                      </a:r>
                    </a:p>
                  </a:txBody>
                  <a:tcPr marL="96475" marR="96475" marT="48238" marB="48238"/>
                </a:tc>
                <a:extLst>
                  <a:ext uri="{0D108BD9-81ED-4DB2-BD59-A6C34878D82A}">
                    <a16:rowId xmlns:a16="http://schemas.microsoft.com/office/drawing/2014/main" val="2840766922"/>
                  </a:ext>
                </a:extLst>
              </a:tr>
            </a:tbl>
          </a:graphicData>
        </a:graphic>
      </p:graphicFrame>
    </p:spTree>
    <p:extLst>
      <p:ext uri="{BB962C8B-B14F-4D97-AF65-F5344CB8AC3E}">
        <p14:creationId xmlns:p14="http://schemas.microsoft.com/office/powerpoint/2010/main" val="1345152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Peter and Pascal was there, no other commentary needed.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Friday - 06/09 18:00</a:t>
            </a:r>
            <a:endParaRPr lang="en-US" sz="3200" u="sng" dirty="0"/>
          </a:p>
        </p:txBody>
      </p:sp>
      <p:pic>
        <p:nvPicPr>
          <p:cNvPr id="12" name="Espace réservé pour une image  5" descr="Une image contenant art&#10;&#10;Description générée automatiquement avec une confiance moyenne">
            <a:extLst>
              <a:ext uri="{FF2B5EF4-FFF2-40B4-BE49-F238E27FC236}">
                <a16:creationId xmlns:a16="http://schemas.microsoft.com/office/drawing/2014/main" id="{C1DB9746-FC6C-CAAD-1329-17C03981F307}"/>
              </a:ext>
            </a:extLst>
          </p:cNvPr>
          <p:cNvPicPr>
            <a:picLocks noChangeAspect="1"/>
          </p:cNvPicPr>
          <p:nvPr/>
        </p:nvPicPr>
        <p:blipFill rotWithShape="1">
          <a:blip r:embed="rId2"/>
          <a:srcRect l="17130" t="42845" r="32297" b="30765"/>
          <a:stretch/>
        </p:blipFill>
        <p:spPr>
          <a:xfrm>
            <a:off x="5435242" y="2047567"/>
            <a:ext cx="3153024" cy="2925097"/>
          </a:xfrm>
          <a:prstGeom prst="roundRect">
            <a:avLst>
              <a:gd name="adj" fmla="val 0"/>
            </a:avLst>
          </a:prstGeom>
          <a:effectLst>
            <a:outerShdw blurRad="50800" dist="50800" dir="5400000" algn="tl" rotWithShape="0">
              <a:srgbClr val="000000">
                <a:alpha val="43000"/>
              </a:srgbClr>
            </a:outerShdw>
          </a:effectLst>
        </p:spPr>
      </p:pic>
      <p:pic>
        <p:nvPicPr>
          <p:cNvPr id="13" name="Image 12" descr="Une image contenant boisson gazeuse&#10;&#10;Description générée automatiquement">
            <a:extLst>
              <a:ext uri="{FF2B5EF4-FFF2-40B4-BE49-F238E27FC236}">
                <a16:creationId xmlns:a16="http://schemas.microsoft.com/office/drawing/2014/main" id="{0768E95B-20A2-E90D-2853-8BF5328BA94E}"/>
              </a:ext>
            </a:extLst>
          </p:cNvPr>
          <p:cNvPicPr>
            <a:picLocks noChangeAspect="1"/>
          </p:cNvPicPr>
          <p:nvPr/>
        </p:nvPicPr>
        <p:blipFill rotWithShape="1">
          <a:blip r:embed="rId3"/>
          <a:srcRect t="50143" r="25616" b="19750"/>
          <a:stretch/>
        </p:blipFill>
        <p:spPr>
          <a:xfrm>
            <a:off x="8850979" y="2364656"/>
            <a:ext cx="3183705" cy="2290917"/>
          </a:xfrm>
          <a:prstGeom prst="rect">
            <a:avLst/>
          </a:prstGeom>
          <a:effectLst>
            <a:softEdge rad="0"/>
          </a:effectLst>
        </p:spPr>
      </p:pic>
      <p:sp>
        <p:nvSpPr>
          <p:cNvPr id="14" name="ZoneTexte 13">
            <a:extLst>
              <a:ext uri="{FF2B5EF4-FFF2-40B4-BE49-F238E27FC236}">
                <a16:creationId xmlns:a16="http://schemas.microsoft.com/office/drawing/2014/main" id="{39B27B41-E967-F7A9-8B00-D13C194DB880}"/>
              </a:ext>
            </a:extLst>
          </p:cNvPr>
          <p:cNvSpPr txBox="1"/>
          <p:nvPr/>
        </p:nvSpPr>
        <p:spPr>
          <a:xfrm>
            <a:off x="6164826" y="5073445"/>
            <a:ext cx="1858297" cy="923330"/>
          </a:xfrm>
          <a:prstGeom prst="rect">
            <a:avLst/>
          </a:prstGeom>
          <a:noFill/>
        </p:spPr>
        <p:txBody>
          <a:bodyPr wrap="square" rtlCol="0">
            <a:spAutoFit/>
          </a:bodyPr>
          <a:lstStyle/>
          <a:p>
            <a:pPr algn="ctr"/>
            <a:r>
              <a:rPr lang="en-US" i="1" dirty="0"/>
              <a:t>Picture from the top of the left tube</a:t>
            </a:r>
          </a:p>
        </p:txBody>
      </p:sp>
      <p:sp>
        <p:nvSpPr>
          <p:cNvPr id="15" name="ZoneTexte 14">
            <a:extLst>
              <a:ext uri="{FF2B5EF4-FFF2-40B4-BE49-F238E27FC236}">
                <a16:creationId xmlns:a16="http://schemas.microsoft.com/office/drawing/2014/main" id="{71B2C23D-0A1D-5BF9-6C0B-27E2D96F1647}"/>
              </a:ext>
            </a:extLst>
          </p:cNvPr>
          <p:cNvSpPr txBox="1"/>
          <p:nvPr/>
        </p:nvSpPr>
        <p:spPr>
          <a:xfrm>
            <a:off x="9513682" y="4972664"/>
            <a:ext cx="1858297" cy="923330"/>
          </a:xfrm>
          <a:prstGeom prst="rect">
            <a:avLst/>
          </a:prstGeom>
          <a:noFill/>
        </p:spPr>
        <p:txBody>
          <a:bodyPr wrap="square" rtlCol="0">
            <a:spAutoFit/>
          </a:bodyPr>
          <a:lstStyle/>
          <a:p>
            <a:pPr algn="ctr"/>
            <a:r>
              <a:rPr lang="en-US" i="1" dirty="0"/>
              <a:t>Picture from the top of the right tube</a:t>
            </a:r>
          </a:p>
        </p:txBody>
      </p:sp>
    </p:spTree>
    <p:extLst>
      <p:ext uri="{BB962C8B-B14F-4D97-AF65-F5344CB8AC3E}">
        <p14:creationId xmlns:p14="http://schemas.microsoft.com/office/powerpoint/2010/main" val="1092252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Seems to have liquid air at the bottom of the tube : might prevent ice formation ? Need to check tension inside.</a:t>
            </a:r>
          </a:p>
          <a:p>
            <a:pPr marL="285750" indent="-285750">
              <a:buFont typeface="Arial" panose="020B0604020202020204" pitchFamily="34" charset="0"/>
              <a:buChar char="•"/>
            </a:pPr>
            <a:r>
              <a:rPr lang="en-US" dirty="0"/>
              <a:t>I thought ice was blocking the source, but by checking tension it seems fine.</a:t>
            </a:r>
          </a:p>
          <a:p>
            <a:pPr marL="285750" indent="-285750">
              <a:buFont typeface="Arial" panose="020B0604020202020204" pitchFamily="34" charset="0"/>
              <a:buChar char="•"/>
            </a:pPr>
            <a:r>
              <a:rPr lang="en-US" dirty="0"/>
              <a:t>Every other parameter seems fine. </a:t>
            </a:r>
          </a:p>
          <a:p>
            <a:pPr marL="285750" indent="-285750">
              <a:buFont typeface="Arial" panose="020B0604020202020204" pitchFamily="34" charset="0"/>
              <a:buChar char="•"/>
            </a:pPr>
            <a:r>
              <a:rPr lang="en-US" dirty="0"/>
              <a:t>Cryo level dropped by 5% in 20h. So ~6%/day ? I’ll check on Sunday</a:t>
            </a:r>
          </a:p>
          <a:p>
            <a:pPr marL="285750" indent="-285750">
              <a:buFont typeface="Arial" panose="020B0604020202020204" pitchFamily="34" charset="0"/>
              <a:buChar char="•"/>
            </a:pPr>
            <a:r>
              <a:rPr lang="en-US" dirty="0"/>
              <a:t>Monitoring for motors stopped around 2AM (on Saturday). I had to put it back on. </a:t>
            </a:r>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Saturday - 06/10 14:31</a:t>
            </a:r>
            <a:endParaRPr lang="en-US" sz="3200" u="sng" dirty="0"/>
          </a:p>
        </p:txBody>
      </p:sp>
      <p:sp>
        <p:nvSpPr>
          <p:cNvPr id="11" name="Espace réservé du texte 3">
            <a:extLst>
              <a:ext uri="{FF2B5EF4-FFF2-40B4-BE49-F238E27FC236}">
                <a16:creationId xmlns:a16="http://schemas.microsoft.com/office/drawing/2014/main" id="{934B8A99-EB66-BDB5-F976-9A443BC44320}"/>
              </a:ext>
            </a:extLst>
          </p:cNvPr>
          <p:cNvSpPr txBox="1">
            <a:spLocks/>
          </p:cNvSpPr>
          <p:nvPr/>
        </p:nvSpPr>
        <p:spPr bwMode="gray">
          <a:xfrm>
            <a:off x="1995306" y="4602773"/>
            <a:ext cx="3859212" cy="3688652"/>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2">
                    <a:lumMod val="40000"/>
                    <a:lumOff val="6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pic>
        <p:nvPicPr>
          <p:cNvPr id="3" name="Image 2" descr="Une image contenant art, goutte, yeux&#10;&#10;Description générée automatiquement avec une confiance moyenne">
            <a:extLst>
              <a:ext uri="{FF2B5EF4-FFF2-40B4-BE49-F238E27FC236}">
                <a16:creationId xmlns:a16="http://schemas.microsoft.com/office/drawing/2014/main" id="{F5F60246-864B-77AA-CCA4-8953F8E31EAD}"/>
              </a:ext>
            </a:extLst>
          </p:cNvPr>
          <p:cNvPicPr>
            <a:picLocks noChangeAspect="1"/>
          </p:cNvPicPr>
          <p:nvPr/>
        </p:nvPicPr>
        <p:blipFill rotWithShape="1">
          <a:blip r:embed="rId2"/>
          <a:srcRect l="18202" t="44301" r="34503" b="29032"/>
          <a:stretch/>
        </p:blipFill>
        <p:spPr>
          <a:xfrm>
            <a:off x="8930068" y="2336364"/>
            <a:ext cx="2730610" cy="2737082"/>
          </a:xfrm>
          <a:prstGeom prst="rect">
            <a:avLst/>
          </a:prstGeom>
        </p:spPr>
      </p:pic>
      <p:pic>
        <p:nvPicPr>
          <p:cNvPr id="6" name="Image 5" descr="Une image contenant goutte, boisson gazeuse, eau, gouttelette&#10;&#10;Description générée automatiquement">
            <a:extLst>
              <a:ext uri="{FF2B5EF4-FFF2-40B4-BE49-F238E27FC236}">
                <a16:creationId xmlns:a16="http://schemas.microsoft.com/office/drawing/2014/main" id="{E492F6E0-CF2E-0E36-10FA-6CA69C85A884}"/>
              </a:ext>
            </a:extLst>
          </p:cNvPr>
          <p:cNvPicPr>
            <a:picLocks noChangeAspect="1"/>
          </p:cNvPicPr>
          <p:nvPr/>
        </p:nvPicPr>
        <p:blipFill rotWithShape="1">
          <a:blip r:embed="rId3"/>
          <a:srcRect l="46790" t="46214" r="38246" b="31220"/>
          <a:stretch/>
        </p:blipFill>
        <p:spPr>
          <a:xfrm>
            <a:off x="5604387" y="2579775"/>
            <a:ext cx="2930014" cy="2485398"/>
          </a:xfrm>
          <a:prstGeom prst="rect">
            <a:avLst/>
          </a:prstGeom>
        </p:spPr>
      </p:pic>
      <p:sp>
        <p:nvSpPr>
          <p:cNvPr id="8" name="ZoneTexte 7">
            <a:extLst>
              <a:ext uri="{FF2B5EF4-FFF2-40B4-BE49-F238E27FC236}">
                <a16:creationId xmlns:a16="http://schemas.microsoft.com/office/drawing/2014/main" id="{918728CD-A11F-65B1-A3D6-88AFDCA7122C}"/>
              </a:ext>
            </a:extLst>
          </p:cNvPr>
          <p:cNvSpPr txBox="1"/>
          <p:nvPr/>
        </p:nvSpPr>
        <p:spPr>
          <a:xfrm>
            <a:off x="6243484" y="5184129"/>
            <a:ext cx="1858297" cy="923330"/>
          </a:xfrm>
          <a:prstGeom prst="rect">
            <a:avLst/>
          </a:prstGeom>
          <a:noFill/>
        </p:spPr>
        <p:txBody>
          <a:bodyPr wrap="square" rtlCol="0">
            <a:spAutoFit/>
          </a:bodyPr>
          <a:lstStyle/>
          <a:p>
            <a:pPr algn="ctr"/>
            <a:r>
              <a:rPr lang="en-US" i="1" dirty="0"/>
              <a:t>Picture from the top of the left tube</a:t>
            </a:r>
          </a:p>
        </p:txBody>
      </p:sp>
      <p:sp>
        <p:nvSpPr>
          <p:cNvPr id="9" name="ZoneTexte 8">
            <a:extLst>
              <a:ext uri="{FF2B5EF4-FFF2-40B4-BE49-F238E27FC236}">
                <a16:creationId xmlns:a16="http://schemas.microsoft.com/office/drawing/2014/main" id="{5BA6E59D-467C-B73D-9F71-552A717E1657}"/>
              </a:ext>
            </a:extLst>
          </p:cNvPr>
          <p:cNvSpPr txBox="1"/>
          <p:nvPr/>
        </p:nvSpPr>
        <p:spPr>
          <a:xfrm>
            <a:off x="9592340" y="5083348"/>
            <a:ext cx="1858297" cy="923330"/>
          </a:xfrm>
          <a:prstGeom prst="rect">
            <a:avLst/>
          </a:prstGeom>
          <a:noFill/>
        </p:spPr>
        <p:txBody>
          <a:bodyPr wrap="square" rtlCol="0">
            <a:spAutoFit/>
          </a:bodyPr>
          <a:lstStyle/>
          <a:p>
            <a:pPr algn="ctr"/>
            <a:r>
              <a:rPr lang="en-US" i="1" dirty="0"/>
              <a:t>Picture from the top of the right tube</a:t>
            </a:r>
          </a:p>
        </p:txBody>
      </p:sp>
    </p:spTree>
    <p:extLst>
      <p:ext uri="{BB962C8B-B14F-4D97-AF65-F5344CB8AC3E}">
        <p14:creationId xmlns:p14="http://schemas.microsoft.com/office/powerpoint/2010/main" val="3933272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Monitoring stopped again at 6:45 AM. 16h 16min from the start. It was ~15h yesterday. The program seems to stop around those time (15h after starting).</a:t>
            </a:r>
          </a:p>
          <a:p>
            <a:pPr marL="285750" indent="-285750">
              <a:buFont typeface="Arial" panose="020B0604020202020204" pitchFamily="34" charset="0"/>
              <a:buChar char="•"/>
            </a:pPr>
            <a:r>
              <a:rPr lang="en-US" dirty="0"/>
              <a:t>By forgetting to put the lid on the left tube, the plastic cap blocked the pulley and stop the movement. Fixed it by relax, putting rope back on pulley then locate and move it back to its position.</a:t>
            </a:r>
          </a:p>
          <a:p>
            <a:pPr marL="285750" indent="-285750">
              <a:buFont typeface="Arial" panose="020B0604020202020204" pitchFamily="34" charset="0"/>
              <a:buChar char="•"/>
            </a:pPr>
            <a:r>
              <a:rPr lang="en-US" dirty="0"/>
              <a:t>6% less LN2 in the tank. So, it seems 6%/day.</a:t>
            </a:r>
          </a:p>
          <a:p>
            <a:pPr marL="285750" indent="-285750">
              <a:buFont typeface="Arial" panose="020B0604020202020204" pitchFamily="34" charset="0"/>
              <a:buChar char="•"/>
            </a:pPr>
            <a:r>
              <a:rPr lang="en-US" dirty="0"/>
              <a:t>Liquid air inside tube, around 50cm from the top (position 570).</a:t>
            </a:r>
          </a:p>
          <a:p>
            <a:pPr marL="285750" indent="-285750">
              <a:buFont typeface="Arial" panose="020B0604020202020204" pitchFamily="34" charset="0"/>
              <a:buChar char="•"/>
            </a:pPr>
            <a:r>
              <a:rPr lang="en-US" dirty="0"/>
              <a:t>Every other parameters seems fine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Sunday - 06/11 14:53</a:t>
            </a:r>
            <a:endParaRPr lang="en-US" sz="3200" u="sng" dirty="0"/>
          </a:p>
        </p:txBody>
      </p:sp>
      <p:pic>
        <p:nvPicPr>
          <p:cNvPr id="3" name="Image 2" descr="Une image contenant gros plan, art, yeux&#10;&#10;Description générée automatiquement">
            <a:extLst>
              <a:ext uri="{FF2B5EF4-FFF2-40B4-BE49-F238E27FC236}">
                <a16:creationId xmlns:a16="http://schemas.microsoft.com/office/drawing/2014/main" id="{113B6E1E-E08A-DE61-7277-8917F7C5076F}"/>
              </a:ext>
            </a:extLst>
          </p:cNvPr>
          <p:cNvPicPr>
            <a:picLocks noChangeAspect="1"/>
          </p:cNvPicPr>
          <p:nvPr/>
        </p:nvPicPr>
        <p:blipFill rotWithShape="1">
          <a:blip r:embed="rId2"/>
          <a:srcRect l="45089" t="42653" r="33750" b="27664"/>
          <a:stretch/>
        </p:blipFill>
        <p:spPr>
          <a:xfrm>
            <a:off x="9185987" y="2411186"/>
            <a:ext cx="2579914" cy="2035628"/>
          </a:xfrm>
          <a:prstGeom prst="rect">
            <a:avLst/>
          </a:prstGeom>
        </p:spPr>
      </p:pic>
      <p:pic>
        <p:nvPicPr>
          <p:cNvPr id="6" name="Image 5" descr="Une image contenant art&#10;&#10;Description générée automatiquement avec une confiance moyenne">
            <a:extLst>
              <a:ext uri="{FF2B5EF4-FFF2-40B4-BE49-F238E27FC236}">
                <a16:creationId xmlns:a16="http://schemas.microsoft.com/office/drawing/2014/main" id="{63FD4550-2DA3-4411-5F94-CF458738AACC}"/>
              </a:ext>
            </a:extLst>
          </p:cNvPr>
          <p:cNvPicPr>
            <a:picLocks noChangeAspect="1"/>
          </p:cNvPicPr>
          <p:nvPr/>
        </p:nvPicPr>
        <p:blipFill rotWithShape="1">
          <a:blip r:embed="rId3"/>
          <a:srcRect l="30592" t="42529" r="41754" b="40356"/>
          <a:stretch/>
        </p:blipFill>
        <p:spPr>
          <a:xfrm>
            <a:off x="6213084" y="2255227"/>
            <a:ext cx="2133600" cy="2347546"/>
          </a:xfrm>
          <a:prstGeom prst="rect">
            <a:avLst/>
          </a:prstGeom>
        </p:spPr>
      </p:pic>
      <p:sp>
        <p:nvSpPr>
          <p:cNvPr id="8" name="ZoneTexte 7">
            <a:extLst>
              <a:ext uri="{FF2B5EF4-FFF2-40B4-BE49-F238E27FC236}">
                <a16:creationId xmlns:a16="http://schemas.microsoft.com/office/drawing/2014/main" id="{83CCB655-AD31-9043-D0E2-5B17AF6677D9}"/>
              </a:ext>
            </a:extLst>
          </p:cNvPr>
          <p:cNvSpPr txBox="1"/>
          <p:nvPr/>
        </p:nvSpPr>
        <p:spPr>
          <a:xfrm>
            <a:off x="6488387" y="4602773"/>
            <a:ext cx="1858297" cy="923330"/>
          </a:xfrm>
          <a:prstGeom prst="rect">
            <a:avLst/>
          </a:prstGeom>
          <a:noFill/>
        </p:spPr>
        <p:txBody>
          <a:bodyPr wrap="square" rtlCol="0">
            <a:spAutoFit/>
          </a:bodyPr>
          <a:lstStyle/>
          <a:p>
            <a:pPr algn="ctr"/>
            <a:r>
              <a:rPr lang="en-US" i="1" dirty="0"/>
              <a:t>Picture from the top of the left tube</a:t>
            </a:r>
          </a:p>
        </p:txBody>
      </p:sp>
      <p:sp>
        <p:nvSpPr>
          <p:cNvPr id="9" name="ZoneTexte 8">
            <a:extLst>
              <a:ext uri="{FF2B5EF4-FFF2-40B4-BE49-F238E27FC236}">
                <a16:creationId xmlns:a16="http://schemas.microsoft.com/office/drawing/2014/main" id="{1E5713A9-C06C-98D1-FD8C-C0074FEF951A}"/>
              </a:ext>
            </a:extLst>
          </p:cNvPr>
          <p:cNvSpPr txBox="1"/>
          <p:nvPr/>
        </p:nvSpPr>
        <p:spPr>
          <a:xfrm>
            <a:off x="9546796" y="4602773"/>
            <a:ext cx="1858297" cy="923330"/>
          </a:xfrm>
          <a:prstGeom prst="rect">
            <a:avLst/>
          </a:prstGeom>
          <a:noFill/>
        </p:spPr>
        <p:txBody>
          <a:bodyPr wrap="square" rtlCol="0">
            <a:spAutoFit/>
          </a:bodyPr>
          <a:lstStyle/>
          <a:p>
            <a:pPr algn="ctr"/>
            <a:r>
              <a:rPr lang="en-US" i="1" dirty="0"/>
              <a:t>Picture from the top of the right tube</a:t>
            </a:r>
          </a:p>
        </p:txBody>
      </p:sp>
    </p:spTree>
    <p:extLst>
      <p:ext uri="{BB962C8B-B14F-4D97-AF65-F5344CB8AC3E}">
        <p14:creationId xmlns:p14="http://schemas.microsoft.com/office/powerpoint/2010/main" val="786418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Monitoring stopped again at 4:44 AM. </a:t>
            </a:r>
          </a:p>
          <a:p>
            <a:pPr marL="285750" indent="-285750">
              <a:buFont typeface="Arial" panose="020B0604020202020204" pitchFamily="34" charset="0"/>
              <a:buChar char="•"/>
            </a:pPr>
            <a:r>
              <a:rPr lang="en-US" dirty="0"/>
              <a:t>5% less LN2 in the tank. So, it seems 6.6%/day.</a:t>
            </a:r>
          </a:p>
          <a:p>
            <a:pPr marL="285750" indent="-285750">
              <a:buFont typeface="Arial" panose="020B0604020202020204" pitchFamily="34" charset="0"/>
              <a:buChar char="•"/>
            </a:pPr>
            <a:r>
              <a:rPr lang="en-US" dirty="0"/>
              <a:t>When flushing with Laetitia (put gN2 at 250 and block air exit on left side), some liquid was seen on the right side. </a:t>
            </a:r>
          </a:p>
          <a:p>
            <a:pPr marL="285750" indent="-285750">
              <a:buFont typeface="Arial" panose="020B0604020202020204" pitchFamily="34" charset="0"/>
              <a:buChar char="•"/>
            </a:pPr>
            <a:r>
              <a:rPr lang="en-US" dirty="0"/>
              <a:t>Every other parameters seems fine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815702" y="410218"/>
            <a:ext cx="4017575" cy="1188528"/>
          </a:xfrm>
        </p:spPr>
        <p:txBody>
          <a:bodyPr>
            <a:normAutofit/>
          </a:bodyPr>
          <a:lstStyle/>
          <a:p>
            <a:r>
              <a:rPr lang="en-US" sz="3200" b="1" u="sng" dirty="0"/>
              <a:t>Commentaries :</a:t>
            </a:r>
            <a:br>
              <a:rPr lang="en-US" sz="3200" b="1" u="sng" dirty="0"/>
            </a:br>
            <a:r>
              <a:rPr lang="en-US" sz="2000" u="sng" dirty="0"/>
              <a:t>Monday - 06/12 09:10</a:t>
            </a:r>
            <a:endParaRPr lang="en-US" sz="3200" u="sng" dirty="0"/>
          </a:p>
        </p:txBody>
      </p:sp>
      <p:pic>
        <p:nvPicPr>
          <p:cNvPr id="5" name="Image 4" descr="Une image contenant yeux, goutte, eau&#10;&#10;Description générée automatiquement avec une confiance moyenne">
            <a:extLst>
              <a:ext uri="{FF2B5EF4-FFF2-40B4-BE49-F238E27FC236}">
                <a16:creationId xmlns:a16="http://schemas.microsoft.com/office/drawing/2014/main" id="{482A761B-C1C3-5532-77BF-0E4BCB450E5B}"/>
              </a:ext>
            </a:extLst>
          </p:cNvPr>
          <p:cNvPicPr>
            <a:picLocks noChangeAspect="1"/>
          </p:cNvPicPr>
          <p:nvPr/>
        </p:nvPicPr>
        <p:blipFill rotWithShape="1">
          <a:blip r:embed="rId2"/>
          <a:srcRect l="27667" t="45442" r="45001" b="38912"/>
          <a:stretch/>
        </p:blipFill>
        <p:spPr>
          <a:xfrm>
            <a:off x="6347926" y="2236287"/>
            <a:ext cx="2343943" cy="2385426"/>
          </a:xfrm>
          <a:prstGeom prst="rect">
            <a:avLst/>
          </a:prstGeom>
        </p:spPr>
      </p:pic>
      <p:pic>
        <p:nvPicPr>
          <p:cNvPr id="13" name="Image 12" descr="Une image contenant goutte, eau, gouttelette&#10;&#10;Description générée automatiquement">
            <a:extLst>
              <a:ext uri="{FF2B5EF4-FFF2-40B4-BE49-F238E27FC236}">
                <a16:creationId xmlns:a16="http://schemas.microsoft.com/office/drawing/2014/main" id="{A91CAB74-7329-B96C-E350-8F7EBB15D7AC}"/>
              </a:ext>
            </a:extLst>
          </p:cNvPr>
          <p:cNvPicPr>
            <a:picLocks noChangeAspect="1"/>
          </p:cNvPicPr>
          <p:nvPr/>
        </p:nvPicPr>
        <p:blipFill rotWithShape="1">
          <a:blip r:embed="rId3"/>
          <a:srcRect l="18095" t="44480" r="44778" b="35656"/>
          <a:stretch/>
        </p:blipFill>
        <p:spPr>
          <a:xfrm>
            <a:off x="9093112" y="2236287"/>
            <a:ext cx="2507950" cy="2385426"/>
          </a:xfrm>
          <a:prstGeom prst="rect">
            <a:avLst/>
          </a:prstGeom>
        </p:spPr>
      </p:pic>
      <p:sp>
        <p:nvSpPr>
          <p:cNvPr id="14" name="ZoneTexte 13">
            <a:extLst>
              <a:ext uri="{FF2B5EF4-FFF2-40B4-BE49-F238E27FC236}">
                <a16:creationId xmlns:a16="http://schemas.microsoft.com/office/drawing/2014/main" id="{22595C0C-1783-6887-65BD-86FE46D751A7}"/>
              </a:ext>
            </a:extLst>
          </p:cNvPr>
          <p:cNvSpPr txBox="1"/>
          <p:nvPr/>
        </p:nvSpPr>
        <p:spPr>
          <a:xfrm>
            <a:off x="6677259" y="4751122"/>
            <a:ext cx="1858297" cy="923330"/>
          </a:xfrm>
          <a:prstGeom prst="rect">
            <a:avLst/>
          </a:prstGeom>
          <a:noFill/>
        </p:spPr>
        <p:txBody>
          <a:bodyPr wrap="square" rtlCol="0">
            <a:spAutoFit/>
          </a:bodyPr>
          <a:lstStyle/>
          <a:p>
            <a:pPr algn="ctr"/>
            <a:r>
              <a:rPr lang="en-US" i="1" dirty="0"/>
              <a:t>Picture from the top of the left tube</a:t>
            </a:r>
          </a:p>
        </p:txBody>
      </p:sp>
      <p:sp>
        <p:nvSpPr>
          <p:cNvPr id="15" name="ZoneTexte 14">
            <a:extLst>
              <a:ext uri="{FF2B5EF4-FFF2-40B4-BE49-F238E27FC236}">
                <a16:creationId xmlns:a16="http://schemas.microsoft.com/office/drawing/2014/main" id="{880EA876-2714-8A4E-0C18-6A0B00CF6906}"/>
              </a:ext>
            </a:extLst>
          </p:cNvPr>
          <p:cNvSpPr txBox="1"/>
          <p:nvPr/>
        </p:nvSpPr>
        <p:spPr>
          <a:xfrm>
            <a:off x="9429627" y="4751122"/>
            <a:ext cx="1858297" cy="923330"/>
          </a:xfrm>
          <a:prstGeom prst="rect">
            <a:avLst/>
          </a:prstGeom>
          <a:noFill/>
        </p:spPr>
        <p:txBody>
          <a:bodyPr wrap="square" rtlCol="0">
            <a:spAutoFit/>
          </a:bodyPr>
          <a:lstStyle/>
          <a:p>
            <a:pPr algn="ctr"/>
            <a:r>
              <a:rPr lang="en-US" i="1" dirty="0"/>
              <a:t>Picture from the top of the right tube</a:t>
            </a:r>
          </a:p>
        </p:txBody>
      </p:sp>
    </p:spTree>
    <p:extLst>
      <p:ext uri="{BB962C8B-B14F-4D97-AF65-F5344CB8AC3E}">
        <p14:creationId xmlns:p14="http://schemas.microsoft.com/office/powerpoint/2010/main" val="1538441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93BAAE-ADC6-1B67-A3BB-1D4962B8C653}"/>
              </a:ext>
            </a:extLst>
          </p:cNvPr>
          <p:cNvSpPr>
            <a:spLocks noGrp="1"/>
          </p:cNvSpPr>
          <p:nvPr>
            <p:ph type="title"/>
          </p:nvPr>
        </p:nvSpPr>
        <p:spPr>
          <a:xfrm>
            <a:off x="615820" y="646022"/>
            <a:ext cx="9694507" cy="1159931"/>
          </a:xfrm>
        </p:spPr>
        <p:txBody>
          <a:bodyPr/>
          <a:lstStyle/>
          <a:p>
            <a:r>
              <a:rPr lang="en-GB" b="1" u="sng" dirty="0"/>
              <a:t>Flushing LN2 at 250L/h to see effect on ice :</a:t>
            </a:r>
          </a:p>
        </p:txBody>
      </p:sp>
      <p:graphicFrame>
        <p:nvGraphicFramePr>
          <p:cNvPr id="16" name="Tableau 16">
            <a:extLst>
              <a:ext uri="{FF2B5EF4-FFF2-40B4-BE49-F238E27FC236}">
                <a16:creationId xmlns:a16="http://schemas.microsoft.com/office/drawing/2014/main" id="{E42CD31C-A7BE-3401-0F64-D461CD40D8D3}"/>
              </a:ext>
            </a:extLst>
          </p:cNvPr>
          <p:cNvGraphicFramePr>
            <a:graphicFrameLocks noGrp="1"/>
          </p:cNvGraphicFramePr>
          <p:nvPr>
            <p:extLst>
              <p:ext uri="{D42A27DB-BD31-4B8C-83A1-F6EECF244321}">
                <p14:modId xmlns:p14="http://schemas.microsoft.com/office/powerpoint/2010/main" val="1624149159"/>
              </p:ext>
            </p:extLst>
          </p:nvPr>
        </p:nvGraphicFramePr>
        <p:xfrm>
          <a:off x="514469" y="1959544"/>
          <a:ext cx="11355354" cy="4674522"/>
        </p:xfrm>
        <a:graphic>
          <a:graphicData uri="http://schemas.openxmlformats.org/drawingml/2006/table">
            <a:tbl>
              <a:tblPr firstRow="1" bandRow="1">
                <a:tableStyleId>{5C22544A-7EE6-4342-B048-85BDC9FD1C3A}</a:tableStyleId>
              </a:tblPr>
              <a:tblGrid>
                <a:gridCol w="1223865">
                  <a:extLst>
                    <a:ext uri="{9D8B030D-6E8A-4147-A177-3AD203B41FA5}">
                      <a16:colId xmlns:a16="http://schemas.microsoft.com/office/drawing/2014/main" val="2219657952"/>
                    </a:ext>
                  </a:extLst>
                </a:gridCol>
                <a:gridCol w="1875453">
                  <a:extLst>
                    <a:ext uri="{9D8B030D-6E8A-4147-A177-3AD203B41FA5}">
                      <a16:colId xmlns:a16="http://schemas.microsoft.com/office/drawing/2014/main" val="3682916385"/>
                    </a:ext>
                  </a:extLst>
                </a:gridCol>
                <a:gridCol w="2379306">
                  <a:extLst>
                    <a:ext uri="{9D8B030D-6E8A-4147-A177-3AD203B41FA5}">
                      <a16:colId xmlns:a16="http://schemas.microsoft.com/office/drawing/2014/main" val="2305910725"/>
                    </a:ext>
                  </a:extLst>
                </a:gridCol>
                <a:gridCol w="2091612">
                  <a:extLst>
                    <a:ext uri="{9D8B030D-6E8A-4147-A177-3AD203B41FA5}">
                      <a16:colId xmlns:a16="http://schemas.microsoft.com/office/drawing/2014/main" val="2052064207"/>
                    </a:ext>
                  </a:extLst>
                </a:gridCol>
                <a:gridCol w="1892559">
                  <a:extLst>
                    <a:ext uri="{9D8B030D-6E8A-4147-A177-3AD203B41FA5}">
                      <a16:colId xmlns:a16="http://schemas.microsoft.com/office/drawing/2014/main" val="3058152629"/>
                    </a:ext>
                  </a:extLst>
                </a:gridCol>
                <a:gridCol w="1892559">
                  <a:extLst>
                    <a:ext uri="{9D8B030D-6E8A-4147-A177-3AD203B41FA5}">
                      <a16:colId xmlns:a16="http://schemas.microsoft.com/office/drawing/2014/main" val="3142096003"/>
                    </a:ext>
                  </a:extLst>
                </a:gridCol>
              </a:tblGrid>
              <a:tr h="463733">
                <a:tc>
                  <a:txBody>
                    <a:bodyPr/>
                    <a:lstStyle/>
                    <a:p>
                      <a:pPr algn="ctr"/>
                      <a:r>
                        <a:rPr lang="en-GB" b="1" dirty="0"/>
                        <a:t>Time</a:t>
                      </a:r>
                    </a:p>
                  </a:txBody>
                  <a:tcPr anchor="ctr"/>
                </a:tc>
                <a:tc>
                  <a:txBody>
                    <a:bodyPr/>
                    <a:lstStyle/>
                    <a:p>
                      <a:pPr algn="ctr"/>
                      <a:r>
                        <a:rPr lang="en-GB" dirty="0"/>
                        <a:t>11:00</a:t>
                      </a:r>
                    </a:p>
                  </a:txBody>
                  <a:tcPr anchor="ctr"/>
                </a:tc>
                <a:tc>
                  <a:txBody>
                    <a:bodyPr/>
                    <a:lstStyle/>
                    <a:p>
                      <a:pPr algn="ctr"/>
                      <a:r>
                        <a:rPr lang="en-GB" dirty="0"/>
                        <a:t>12:00</a:t>
                      </a:r>
                    </a:p>
                  </a:txBody>
                  <a:tcPr anchor="ctr"/>
                </a:tc>
                <a:tc>
                  <a:txBody>
                    <a:bodyPr/>
                    <a:lstStyle/>
                    <a:p>
                      <a:pPr algn="ctr"/>
                      <a:r>
                        <a:rPr lang="en-GB" dirty="0"/>
                        <a:t>12:50</a:t>
                      </a:r>
                    </a:p>
                  </a:txBody>
                  <a:tcPr anchor="ctr"/>
                </a:tc>
                <a:tc>
                  <a:txBody>
                    <a:bodyPr/>
                    <a:lstStyle/>
                    <a:p>
                      <a:pPr algn="ctr"/>
                      <a:r>
                        <a:rPr lang="en-GB" dirty="0"/>
                        <a:t>14:00</a:t>
                      </a:r>
                    </a:p>
                  </a:txBody>
                  <a:tcPr anchor="ctr"/>
                </a:tc>
                <a:tc>
                  <a:txBody>
                    <a:bodyPr/>
                    <a:lstStyle/>
                    <a:p>
                      <a:pPr algn="ctr"/>
                      <a:r>
                        <a:rPr lang="en-GB" dirty="0"/>
                        <a:t>15:05</a:t>
                      </a:r>
                    </a:p>
                  </a:txBody>
                  <a:tcPr anchor="ctr"/>
                </a:tc>
                <a:extLst>
                  <a:ext uri="{0D108BD9-81ED-4DB2-BD59-A6C34878D82A}">
                    <a16:rowId xmlns:a16="http://schemas.microsoft.com/office/drawing/2014/main" val="1109672516"/>
                  </a:ext>
                </a:extLst>
              </a:tr>
              <a:tr h="1576409">
                <a:tc>
                  <a:txBody>
                    <a:bodyPr/>
                    <a:lstStyle/>
                    <a:p>
                      <a:pPr algn="ctr"/>
                      <a:r>
                        <a:rPr lang="en-GB" b="1" dirty="0"/>
                        <a:t>Right Side</a:t>
                      </a:r>
                    </a:p>
                    <a:p>
                      <a:pPr algn="ctr"/>
                      <a:r>
                        <a:rPr lang="en-GB" b="1" dirty="0"/>
                        <a:t>(gn2)</a:t>
                      </a:r>
                    </a:p>
                  </a:txBody>
                  <a:tcPr anchor="ct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2152912838"/>
                  </a:ext>
                </a:extLst>
              </a:tr>
              <a:tr h="1558347">
                <a:tc>
                  <a:txBody>
                    <a:bodyPr/>
                    <a:lstStyle/>
                    <a:p>
                      <a:pPr algn="ctr"/>
                      <a:r>
                        <a:rPr lang="en-GB" b="1" dirty="0"/>
                        <a:t>Left Side</a:t>
                      </a:r>
                    </a:p>
                  </a:txBody>
                  <a:tcPr anchor="ctr"/>
                </a:tc>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32369148"/>
                  </a:ext>
                </a:extLst>
              </a:tr>
              <a:tr h="1076033">
                <a:tc>
                  <a:txBody>
                    <a:bodyPr/>
                    <a:lstStyle/>
                    <a:p>
                      <a:pPr algn="ctr"/>
                      <a:r>
                        <a:rPr lang="en-GB" b="1" dirty="0"/>
                        <a:t>LN2 level in the tube</a:t>
                      </a:r>
                    </a:p>
                  </a:txBody>
                  <a:tcPr anchor="ctr"/>
                </a:tc>
                <a:tc>
                  <a:txBody>
                    <a:bodyPr/>
                    <a:lstStyle/>
                    <a:p>
                      <a:r>
                        <a:rPr lang="en-GB" dirty="0"/>
                        <a:t>56cm from top</a:t>
                      </a:r>
                    </a:p>
                    <a:p>
                      <a:r>
                        <a:rPr lang="en-GB" dirty="0"/>
                        <a:t>-&gt; position 564</a:t>
                      </a:r>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r>
                        <a:rPr lang="en-GB" dirty="0"/>
                        <a:t>55cm from top</a:t>
                      </a:r>
                    </a:p>
                    <a:p>
                      <a:r>
                        <a:rPr lang="en-GB" dirty="0"/>
                        <a:t>-&gt; position 565</a:t>
                      </a:r>
                    </a:p>
                  </a:txBody>
                  <a:tcPr/>
                </a:tc>
                <a:extLst>
                  <a:ext uri="{0D108BD9-81ED-4DB2-BD59-A6C34878D82A}">
                    <a16:rowId xmlns:a16="http://schemas.microsoft.com/office/drawing/2014/main" val="2505290838"/>
                  </a:ext>
                </a:extLst>
              </a:tr>
            </a:tbl>
          </a:graphicData>
        </a:graphic>
      </p:graphicFrame>
      <p:pic>
        <p:nvPicPr>
          <p:cNvPr id="5" name="Image 4" descr="Une image contenant goutte, eau, aiguille, gouttelette&#10;&#10;Description générée automatiquement">
            <a:extLst>
              <a:ext uri="{FF2B5EF4-FFF2-40B4-BE49-F238E27FC236}">
                <a16:creationId xmlns:a16="http://schemas.microsoft.com/office/drawing/2014/main" id="{5F55B0BC-31BB-B125-23CE-A9296F328D28}"/>
              </a:ext>
            </a:extLst>
          </p:cNvPr>
          <p:cNvPicPr>
            <a:picLocks noChangeAspect="1"/>
          </p:cNvPicPr>
          <p:nvPr/>
        </p:nvPicPr>
        <p:blipFill rotWithShape="1">
          <a:blip r:embed="rId2"/>
          <a:srcRect l="26806" t="43871" r="29865" b="32617"/>
          <a:stretch/>
        </p:blipFill>
        <p:spPr>
          <a:xfrm>
            <a:off x="1992018" y="2540404"/>
            <a:ext cx="1362269" cy="1314190"/>
          </a:xfrm>
          <a:prstGeom prst="rect">
            <a:avLst/>
          </a:prstGeom>
        </p:spPr>
      </p:pic>
      <p:pic>
        <p:nvPicPr>
          <p:cNvPr id="11" name="Image 10" descr="Une image contenant cercle, goutte, eau, nature&#10;&#10;Description générée automatiquement">
            <a:extLst>
              <a:ext uri="{FF2B5EF4-FFF2-40B4-BE49-F238E27FC236}">
                <a16:creationId xmlns:a16="http://schemas.microsoft.com/office/drawing/2014/main" id="{C539C794-000D-A9D4-C636-A2E4B47FE299}"/>
              </a:ext>
            </a:extLst>
          </p:cNvPr>
          <p:cNvPicPr>
            <a:picLocks noChangeAspect="1"/>
          </p:cNvPicPr>
          <p:nvPr/>
        </p:nvPicPr>
        <p:blipFill rotWithShape="1">
          <a:blip r:embed="rId3"/>
          <a:srcRect l="28151" t="44082" r="36535" b="36870"/>
          <a:stretch/>
        </p:blipFill>
        <p:spPr>
          <a:xfrm>
            <a:off x="4203372" y="2540404"/>
            <a:ext cx="1362269" cy="1306286"/>
          </a:xfrm>
          <a:prstGeom prst="rect">
            <a:avLst/>
          </a:prstGeom>
        </p:spPr>
      </p:pic>
      <p:sp>
        <p:nvSpPr>
          <p:cNvPr id="12" name="ZoneTexte 11">
            <a:extLst>
              <a:ext uri="{FF2B5EF4-FFF2-40B4-BE49-F238E27FC236}">
                <a16:creationId xmlns:a16="http://schemas.microsoft.com/office/drawing/2014/main" id="{C23C6804-7030-3AFF-9857-B962AEB9843C}"/>
              </a:ext>
            </a:extLst>
          </p:cNvPr>
          <p:cNvSpPr txBox="1"/>
          <p:nvPr/>
        </p:nvSpPr>
        <p:spPr>
          <a:xfrm>
            <a:off x="150575" y="1485628"/>
            <a:ext cx="10326416" cy="369332"/>
          </a:xfrm>
          <a:prstGeom prst="rect">
            <a:avLst/>
          </a:prstGeom>
          <a:noFill/>
        </p:spPr>
        <p:txBody>
          <a:bodyPr wrap="square" rtlCol="0">
            <a:spAutoFit/>
          </a:bodyPr>
          <a:lstStyle/>
          <a:p>
            <a:pPr algn="ctr"/>
            <a:r>
              <a:rPr lang="en-GB" dirty="0">
                <a:solidFill>
                  <a:schemeClr val="bg1"/>
                </a:solidFill>
              </a:rPr>
              <a:t>Pictures are cropped to be visible so do not pay attention on sizes, more on shapes.</a:t>
            </a:r>
          </a:p>
        </p:txBody>
      </p:sp>
      <p:pic>
        <p:nvPicPr>
          <p:cNvPr id="14" name="Image 13" descr="Une image contenant cercle, nature, art, goutte&#10;&#10;Description générée automatiquement">
            <a:extLst>
              <a:ext uri="{FF2B5EF4-FFF2-40B4-BE49-F238E27FC236}">
                <a16:creationId xmlns:a16="http://schemas.microsoft.com/office/drawing/2014/main" id="{04F91B7D-DF1B-0FB1-C6DE-441A65DA454F}"/>
              </a:ext>
            </a:extLst>
          </p:cNvPr>
          <p:cNvPicPr>
            <a:picLocks noChangeAspect="1"/>
          </p:cNvPicPr>
          <p:nvPr/>
        </p:nvPicPr>
        <p:blipFill rotWithShape="1">
          <a:blip r:embed="rId4"/>
          <a:srcRect l="26233" t="44992" r="43049" b="35845"/>
          <a:stretch/>
        </p:blipFill>
        <p:spPr>
          <a:xfrm>
            <a:off x="6452049" y="2536453"/>
            <a:ext cx="1184988" cy="1314187"/>
          </a:xfrm>
          <a:prstGeom prst="rect">
            <a:avLst/>
          </a:prstGeom>
        </p:spPr>
      </p:pic>
      <p:pic>
        <p:nvPicPr>
          <p:cNvPr id="18" name="Image 17" descr="Une image contenant évier, goutte, eau&#10;&#10;Description générée automatiquement">
            <a:extLst>
              <a:ext uri="{FF2B5EF4-FFF2-40B4-BE49-F238E27FC236}">
                <a16:creationId xmlns:a16="http://schemas.microsoft.com/office/drawing/2014/main" id="{D1302F43-9E91-415F-759D-988791B265D4}"/>
              </a:ext>
            </a:extLst>
          </p:cNvPr>
          <p:cNvPicPr>
            <a:picLocks noChangeAspect="1"/>
          </p:cNvPicPr>
          <p:nvPr/>
        </p:nvPicPr>
        <p:blipFill rotWithShape="1">
          <a:blip r:embed="rId5"/>
          <a:srcRect l="27667" t="46803" r="43550" b="36462"/>
          <a:stretch/>
        </p:blipFill>
        <p:spPr>
          <a:xfrm>
            <a:off x="6489371" y="4224706"/>
            <a:ext cx="1110343" cy="1147666"/>
          </a:xfrm>
          <a:prstGeom prst="rect">
            <a:avLst/>
          </a:prstGeom>
        </p:spPr>
      </p:pic>
      <p:pic>
        <p:nvPicPr>
          <p:cNvPr id="4" name="Image 3" descr="Une image contenant gros plan, yeux, art&#10;&#10;Description générée automatiquement">
            <a:extLst>
              <a:ext uri="{FF2B5EF4-FFF2-40B4-BE49-F238E27FC236}">
                <a16:creationId xmlns:a16="http://schemas.microsoft.com/office/drawing/2014/main" id="{60CDC375-2FF7-1A7F-2ED1-5628D06A7A68}"/>
              </a:ext>
            </a:extLst>
          </p:cNvPr>
          <p:cNvPicPr>
            <a:picLocks noChangeAspect="1"/>
          </p:cNvPicPr>
          <p:nvPr/>
        </p:nvPicPr>
        <p:blipFill rotWithShape="1">
          <a:blip r:embed="rId6"/>
          <a:srcRect l="29479" t="43946" r="39803" b="38455"/>
          <a:stretch/>
        </p:blipFill>
        <p:spPr>
          <a:xfrm>
            <a:off x="8349076" y="2505293"/>
            <a:ext cx="1392832" cy="1418666"/>
          </a:xfrm>
          <a:prstGeom prst="rect">
            <a:avLst/>
          </a:prstGeom>
        </p:spPr>
      </p:pic>
      <p:pic>
        <p:nvPicPr>
          <p:cNvPr id="7" name="Image 6" descr="Une image contenant goutte, eau, art&#10;&#10;Description générée automatiquement">
            <a:extLst>
              <a:ext uri="{FF2B5EF4-FFF2-40B4-BE49-F238E27FC236}">
                <a16:creationId xmlns:a16="http://schemas.microsoft.com/office/drawing/2014/main" id="{E537999B-890B-4BAF-D8DB-44073975B25F}"/>
              </a:ext>
            </a:extLst>
          </p:cNvPr>
          <p:cNvPicPr>
            <a:picLocks noChangeAspect="1"/>
          </p:cNvPicPr>
          <p:nvPr/>
        </p:nvPicPr>
        <p:blipFill rotWithShape="1">
          <a:blip r:embed="rId7"/>
          <a:srcRect l="33059" t="44919" r="44127" b="41234"/>
          <a:stretch/>
        </p:blipFill>
        <p:spPr>
          <a:xfrm>
            <a:off x="10300996" y="4078673"/>
            <a:ext cx="1206221" cy="1301636"/>
          </a:xfrm>
          <a:prstGeom prst="rect">
            <a:avLst/>
          </a:prstGeom>
        </p:spPr>
      </p:pic>
      <p:pic>
        <p:nvPicPr>
          <p:cNvPr id="9" name="Image 8" descr="Une image contenant cercle, goutte, nature, yeux&#10;&#10;Description générée automatiquement">
            <a:extLst>
              <a:ext uri="{FF2B5EF4-FFF2-40B4-BE49-F238E27FC236}">
                <a16:creationId xmlns:a16="http://schemas.microsoft.com/office/drawing/2014/main" id="{94875C2E-CCB3-2A87-9B2C-F4445F58C068}"/>
              </a:ext>
            </a:extLst>
          </p:cNvPr>
          <p:cNvPicPr>
            <a:picLocks noChangeAspect="1"/>
          </p:cNvPicPr>
          <p:nvPr/>
        </p:nvPicPr>
        <p:blipFill rotWithShape="1">
          <a:blip r:embed="rId8"/>
          <a:srcRect l="33360" t="45045" r="41078" b="41107"/>
          <a:stretch/>
        </p:blipFill>
        <p:spPr>
          <a:xfrm>
            <a:off x="10205118" y="2505293"/>
            <a:ext cx="1392832" cy="1341397"/>
          </a:xfrm>
          <a:prstGeom prst="rect">
            <a:avLst/>
          </a:prstGeom>
        </p:spPr>
      </p:pic>
    </p:spTree>
    <p:extLst>
      <p:ext uri="{BB962C8B-B14F-4D97-AF65-F5344CB8AC3E}">
        <p14:creationId xmlns:p14="http://schemas.microsoft.com/office/powerpoint/2010/main" val="360483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93BAAE-ADC6-1B67-A3BB-1D4962B8C653}"/>
              </a:ext>
            </a:extLst>
          </p:cNvPr>
          <p:cNvSpPr>
            <a:spLocks noGrp="1"/>
          </p:cNvSpPr>
          <p:nvPr>
            <p:ph type="title"/>
          </p:nvPr>
        </p:nvSpPr>
        <p:spPr>
          <a:xfrm>
            <a:off x="615820" y="646022"/>
            <a:ext cx="9694507" cy="1159931"/>
          </a:xfrm>
        </p:spPr>
        <p:txBody>
          <a:bodyPr/>
          <a:lstStyle/>
          <a:p>
            <a:r>
              <a:rPr lang="en-GB" b="1" u="sng" dirty="0"/>
              <a:t>Flushing LN2 at 250L/h to see effect on ice :</a:t>
            </a:r>
          </a:p>
        </p:txBody>
      </p:sp>
      <p:graphicFrame>
        <p:nvGraphicFramePr>
          <p:cNvPr id="16" name="Tableau 16">
            <a:extLst>
              <a:ext uri="{FF2B5EF4-FFF2-40B4-BE49-F238E27FC236}">
                <a16:creationId xmlns:a16="http://schemas.microsoft.com/office/drawing/2014/main" id="{E42CD31C-A7BE-3401-0F64-D461CD40D8D3}"/>
              </a:ext>
            </a:extLst>
          </p:cNvPr>
          <p:cNvGraphicFramePr>
            <a:graphicFrameLocks noGrp="1"/>
          </p:cNvGraphicFramePr>
          <p:nvPr>
            <p:extLst>
              <p:ext uri="{D42A27DB-BD31-4B8C-83A1-F6EECF244321}">
                <p14:modId xmlns:p14="http://schemas.microsoft.com/office/powerpoint/2010/main" val="1491751389"/>
              </p:ext>
            </p:extLst>
          </p:nvPr>
        </p:nvGraphicFramePr>
        <p:xfrm>
          <a:off x="514469" y="1959544"/>
          <a:ext cx="11355354" cy="4674522"/>
        </p:xfrm>
        <a:graphic>
          <a:graphicData uri="http://schemas.openxmlformats.org/drawingml/2006/table">
            <a:tbl>
              <a:tblPr firstRow="1" bandRow="1">
                <a:tableStyleId>{5C22544A-7EE6-4342-B048-85BDC9FD1C3A}</a:tableStyleId>
              </a:tblPr>
              <a:tblGrid>
                <a:gridCol w="1223865">
                  <a:extLst>
                    <a:ext uri="{9D8B030D-6E8A-4147-A177-3AD203B41FA5}">
                      <a16:colId xmlns:a16="http://schemas.microsoft.com/office/drawing/2014/main" val="2219657952"/>
                    </a:ext>
                  </a:extLst>
                </a:gridCol>
                <a:gridCol w="1875453">
                  <a:extLst>
                    <a:ext uri="{9D8B030D-6E8A-4147-A177-3AD203B41FA5}">
                      <a16:colId xmlns:a16="http://schemas.microsoft.com/office/drawing/2014/main" val="3682916385"/>
                    </a:ext>
                  </a:extLst>
                </a:gridCol>
                <a:gridCol w="2379306">
                  <a:extLst>
                    <a:ext uri="{9D8B030D-6E8A-4147-A177-3AD203B41FA5}">
                      <a16:colId xmlns:a16="http://schemas.microsoft.com/office/drawing/2014/main" val="2305910725"/>
                    </a:ext>
                  </a:extLst>
                </a:gridCol>
                <a:gridCol w="2091612">
                  <a:extLst>
                    <a:ext uri="{9D8B030D-6E8A-4147-A177-3AD203B41FA5}">
                      <a16:colId xmlns:a16="http://schemas.microsoft.com/office/drawing/2014/main" val="2052064207"/>
                    </a:ext>
                  </a:extLst>
                </a:gridCol>
                <a:gridCol w="1892559">
                  <a:extLst>
                    <a:ext uri="{9D8B030D-6E8A-4147-A177-3AD203B41FA5}">
                      <a16:colId xmlns:a16="http://schemas.microsoft.com/office/drawing/2014/main" val="3058152629"/>
                    </a:ext>
                  </a:extLst>
                </a:gridCol>
                <a:gridCol w="1892559">
                  <a:extLst>
                    <a:ext uri="{9D8B030D-6E8A-4147-A177-3AD203B41FA5}">
                      <a16:colId xmlns:a16="http://schemas.microsoft.com/office/drawing/2014/main" val="3142096003"/>
                    </a:ext>
                  </a:extLst>
                </a:gridCol>
              </a:tblGrid>
              <a:tr h="463733">
                <a:tc>
                  <a:txBody>
                    <a:bodyPr/>
                    <a:lstStyle/>
                    <a:p>
                      <a:pPr algn="ctr"/>
                      <a:r>
                        <a:rPr lang="en-GB" b="1" dirty="0"/>
                        <a:t>Time</a:t>
                      </a:r>
                    </a:p>
                  </a:txBody>
                  <a:tcPr anchor="ctr"/>
                </a:tc>
                <a:tc>
                  <a:txBody>
                    <a:bodyPr/>
                    <a:lstStyle/>
                    <a:p>
                      <a:pPr algn="ctr"/>
                      <a:r>
                        <a:rPr lang="en-GB" dirty="0"/>
                        <a:t>16:00</a:t>
                      </a:r>
                    </a:p>
                  </a:txBody>
                  <a:tcPr anchor="ctr"/>
                </a:tc>
                <a:tc>
                  <a:txBody>
                    <a:bodyPr/>
                    <a:lstStyle/>
                    <a:p>
                      <a:pPr algn="ctr"/>
                      <a:r>
                        <a:rPr lang="en-GB" dirty="0"/>
                        <a:t>17:07</a:t>
                      </a:r>
                    </a:p>
                  </a:txBody>
                  <a:tcPr anchor="ctr"/>
                </a:tc>
                <a:tc>
                  <a:txBody>
                    <a:bodyPr/>
                    <a:lstStyle/>
                    <a:p>
                      <a:pPr algn="ctr"/>
                      <a:r>
                        <a:rPr lang="en-GB" dirty="0"/>
                        <a:t>Tuesday 09:00</a:t>
                      </a:r>
                    </a:p>
                  </a:txBody>
                  <a:tcPr anchor="ctr"/>
                </a:tc>
                <a:tc>
                  <a:txBody>
                    <a:bodyPr/>
                    <a:lstStyle/>
                    <a:p>
                      <a:pPr algn="ctr"/>
                      <a:r>
                        <a:rPr lang="en-GB" dirty="0"/>
                        <a:t>10:00</a:t>
                      </a:r>
                    </a:p>
                  </a:txBody>
                  <a:tcPr anchor="ctr"/>
                </a:tc>
                <a:tc>
                  <a:txBody>
                    <a:bodyPr/>
                    <a:lstStyle/>
                    <a:p>
                      <a:pPr algn="ctr"/>
                      <a:endParaRPr lang="en-GB" dirty="0"/>
                    </a:p>
                  </a:txBody>
                  <a:tcPr anchor="ctr"/>
                </a:tc>
                <a:extLst>
                  <a:ext uri="{0D108BD9-81ED-4DB2-BD59-A6C34878D82A}">
                    <a16:rowId xmlns:a16="http://schemas.microsoft.com/office/drawing/2014/main" val="1109672516"/>
                  </a:ext>
                </a:extLst>
              </a:tr>
              <a:tr h="1576409">
                <a:tc>
                  <a:txBody>
                    <a:bodyPr/>
                    <a:lstStyle/>
                    <a:p>
                      <a:pPr algn="ctr"/>
                      <a:r>
                        <a:rPr lang="en-GB" b="1" dirty="0"/>
                        <a:t>Right Side</a:t>
                      </a:r>
                    </a:p>
                    <a:p>
                      <a:pPr algn="ctr"/>
                      <a:r>
                        <a:rPr lang="en-GB" b="1" dirty="0"/>
                        <a:t>(gn2)</a:t>
                      </a:r>
                    </a:p>
                  </a:txBody>
                  <a:tcPr anchor="ct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152912838"/>
                  </a:ext>
                </a:extLst>
              </a:tr>
              <a:tr h="1558347">
                <a:tc>
                  <a:txBody>
                    <a:bodyPr/>
                    <a:lstStyle/>
                    <a:p>
                      <a:pPr algn="ctr"/>
                      <a:r>
                        <a:rPr lang="en-GB" b="1" dirty="0"/>
                        <a:t>Left Side</a:t>
                      </a:r>
                    </a:p>
                  </a:txBody>
                  <a:tcPr anchor="ctr"/>
                </a:tc>
                <a:tc>
                  <a:txBody>
                    <a:bodyPr/>
                    <a:lstStyle/>
                    <a:p>
                      <a:endParaRPr lang="en-GB"/>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32369148"/>
                  </a:ext>
                </a:extLst>
              </a:tr>
              <a:tr h="1076033">
                <a:tc>
                  <a:txBody>
                    <a:bodyPr/>
                    <a:lstStyle/>
                    <a:p>
                      <a:pPr algn="ctr"/>
                      <a:r>
                        <a:rPr lang="en-GB" b="1" dirty="0"/>
                        <a:t>LN2 level in the tube</a:t>
                      </a:r>
                    </a:p>
                  </a:txBody>
                  <a:tcPr anchor="ctr"/>
                </a:tc>
                <a:tc>
                  <a:txBody>
                    <a:bodyPr/>
                    <a:lstStyle/>
                    <a:p>
                      <a:r>
                        <a:rPr lang="en-GB" dirty="0"/>
                        <a:t>55cm from top</a:t>
                      </a:r>
                    </a:p>
                    <a:p>
                      <a:r>
                        <a:rPr lang="en-GB" dirty="0"/>
                        <a:t>-&gt; position 565</a:t>
                      </a:r>
                    </a:p>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505290838"/>
                  </a:ext>
                </a:extLst>
              </a:tr>
            </a:tbl>
          </a:graphicData>
        </a:graphic>
      </p:graphicFrame>
      <p:sp>
        <p:nvSpPr>
          <p:cNvPr id="12" name="ZoneTexte 11">
            <a:extLst>
              <a:ext uri="{FF2B5EF4-FFF2-40B4-BE49-F238E27FC236}">
                <a16:creationId xmlns:a16="http://schemas.microsoft.com/office/drawing/2014/main" id="{C23C6804-7030-3AFF-9857-B962AEB9843C}"/>
              </a:ext>
            </a:extLst>
          </p:cNvPr>
          <p:cNvSpPr txBox="1"/>
          <p:nvPr/>
        </p:nvSpPr>
        <p:spPr>
          <a:xfrm>
            <a:off x="150575" y="1485628"/>
            <a:ext cx="10326416" cy="369332"/>
          </a:xfrm>
          <a:prstGeom prst="rect">
            <a:avLst/>
          </a:prstGeom>
          <a:noFill/>
        </p:spPr>
        <p:txBody>
          <a:bodyPr wrap="square" rtlCol="0">
            <a:spAutoFit/>
          </a:bodyPr>
          <a:lstStyle/>
          <a:p>
            <a:pPr algn="ctr"/>
            <a:r>
              <a:rPr lang="en-GB" dirty="0">
                <a:solidFill>
                  <a:schemeClr val="bg1"/>
                </a:solidFill>
              </a:rPr>
              <a:t>Pictures are cropped to be visible so do not pay attention on sizes, more on shapes.</a:t>
            </a:r>
          </a:p>
        </p:txBody>
      </p:sp>
      <p:pic>
        <p:nvPicPr>
          <p:cNvPr id="4" name="Image 3" descr="Une image contenant goutte, art&#10;&#10;Description générée automatiquement">
            <a:extLst>
              <a:ext uri="{FF2B5EF4-FFF2-40B4-BE49-F238E27FC236}">
                <a16:creationId xmlns:a16="http://schemas.microsoft.com/office/drawing/2014/main" id="{2E6A7035-926C-062E-0D96-596CB0198F3C}"/>
              </a:ext>
            </a:extLst>
          </p:cNvPr>
          <p:cNvPicPr>
            <a:picLocks noChangeAspect="1"/>
          </p:cNvPicPr>
          <p:nvPr/>
        </p:nvPicPr>
        <p:blipFill rotWithShape="1">
          <a:blip r:embed="rId2"/>
          <a:srcRect l="32334" t="45584" r="41317" b="39131"/>
          <a:stretch/>
        </p:blipFill>
        <p:spPr>
          <a:xfrm>
            <a:off x="1950099" y="4096138"/>
            <a:ext cx="1352939" cy="1395286"/>
          </a:xfrm>
          <a:prstGeom prst="rect">
            <a:avLst/>
          </a:prstGeom>
        </p:spPr>
      </p:pic>
      <p:pic>
        <p:nvPicPr>
          <p:cNvPr id="6" name="Image 5" descr="Une image contenant cercle, art, goutte, eau&#10;&#10;Description générée automatiquement">
            <a:extLst>
              <a:ext uri="{FF2B5EF4-FFF2-40B4-BE49-F238E27FC236}">
                <a16:creationId xmlns:a16="http://schemas.microsoft.com/office/drawing/2014/main" id="{B28DC622-B90C-BDCF-1087-E1CAF294D082}"/>
              </a:ext>
            </a:extLst>
          </p:cNvPr>
          <p:cNvPicPr>
            <a:picLocks noChangeAspect="1"/>
          </p:cNvPicPr>
          <p:nvPr/>
        </p:nvPicPr>
        <p:blipFill rotWithShape="1">
          <a:blip r:embed="rId3"/>
          <a:srcRect l="31519" t="47813" r="41150" b="38106"/>
          <a:stretch/>
        </p:blipFill>
        <p:spPr>
          <a:xfrm>
            <a:off x="1852369" y="2477389"/>
            <a:ext cx="1515983" cy="1388533"/>
          </a:xfrm>
          <a:prstGeom prst="rect">
            <a:avLst/>
          </a:prstGeom>
        </p:spPr>
      </p:pic>
      <p:pic>
        <p:nvPicPr>
          <p:cNvPr id="8" name="Image 7" descr="Une image contenant art&#10;&#10;Description générée automatiquement avec une confiance moyenne">
            <a:extLst>
              <a:ext uri="{FF2B5EF4-FFF2-40B4-BE49-F238E27FC236}">
                <a16:creationId xmlns:a16="http://schemas.microsoft.com/office/drawing/2014/main" id="{C5E07DDC-39EE-290C-E5DA-2E209643ED4E}"/>
              </a:ext>
            </a:extLst>
          </p:cNvPr>
          <p:cNvPicPr>
            <a:picLocks noChangeAspect="1"/>
          </p:cNvPicPr>
          <p:nvPr/>
        </p:nvPicPr>
        <p:blipFill rotWithShape="1">
          <a:blip r:embed="rId4"/>
          <a:srcRect l="29602" t="47891" r="41373" b="35102"/>
          <a:stretch/>
        </p:blipFill>
        <p:spPr>
          <a:xfrm>
            <a:off x="4142793" y="2465605"/>
            <a:ext cx="1374868" cy="1432153"/>
          </a:xfrm>
          <a:prstGeom prst="rect">
            <a:avLst/>
          </a:prstGeom>
        </p:spPr>
      </p:pic>
      <p:pic>
        <p:nvPicPr>
          <p:cNvPr id="10" name="Image 9" descr="Une image contenant eau, goutte, gouttelette&#10;&#10;Description générée automatiquement">
            <a:extLst>
              <a:ext uri="{FF2B5EF4-FFF2-40B4-BE49-F238E27FC236}">
                <a16:creationId xmlns:a16="http://schemas.microsoft.com/office/drawing/2014/main" id="{776C2C23-B1AE-A09C-7B45-5D6DEF6FA336}"/>
              </a:ext>
            </a:extLst>
          </p:cNvPr>
          <p:cNvPicPr>
            <a:picLocks noChangeAspect="1"/>
          </p:cNvPicPr>
          <p:nvPr/>
        </p:nvPicPr>
        <p:blipFill rotWithShape="1">
          <a:blip r:embed="rId5"/>
          <a:srcRect l="30309" t="47813" r="45261" b="38242"/>
          <a:stretch/>
        </p:blipFill>
        <p:spPr>
          <a:xfrm>
            <a:off x="4142793" y="4096136"/>
            <a:ext cx="1374868" cy="1395287"/>
          </a:xfrm>
          <a:prstGeom prst="rect">
            <a:avLst/>
          </a:prstGeom>
        </p:spPr>
      </p:pic>
    </p:spTree>
    <p:extLst>
      <p:ext uri="{BB962C8B-B14F-4D97-AF65-F5344CB8AC3E}">
        <p14:creationId xmlns:p14="http://schemas.microsoft.com/office/powerpoint/2010/main" val="261774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D186EA-4292-E0C8-79CB-D227C8BCB7B2}"/>
              </a:ext>
            </a:extLst>
          </p:cNvPr>
          <p:cNvSpPr>
            <a:spLocks noGrp="1"/>
          </p:cNvSpPr>
          <p:nvPr>
            <p:ph type="title"/>
          </p:nvPr>
        </p:nvSpPr>
        <p:spPr>
          <a:xfrm>
            <a:off x="1133483" y="847966"/>
            <a:ext cx="8825659" cy="704088"/>
          </a:xfrm>
        </p:spPr>
        <p:txBody>
          <a:bodyPr/>
          <a:lstStyle/>
          <a:p>
            <a:r>
              <a:rPr lang="en-GB" dirty="0"/>
              <a:t>Temperature changes over the weekend</a:t>
            </a:r>
          </a:p>
        </p:txBody>
      </p:sp>
      <p:pic>
        <p:nvPicPr>
          <p:cNvPr id="4" name="Image 3" descr="Une image contenant texte, diagramme, ligne, Tracé&#10;&#10;Description générée automatiquement">
            <a:extLst>
              <a:ext uri="{FF2B5EF4-FFF2-40B4-BE49-F238E27FC236}">
                <a16:creationId xmlns:a16="http://schemas.microsoft.com/office/drawing/2014/main" id="{FCED98BA-0AE2-50ED-52A9-6C397BBDA017}"/>
              </a:ext>
            </a:extLst>
          </p:cNvPr>
          <p:cNvPicPr>
            <a:picLocks noChangeAspect="1"/>
          </p:cNvPicPr>
          <p:nvPr/>
        </p:nvPicPr>
        <p:blipFill>
          <a:blip r:embed="rId2"/>
          <a:stretch>
            <a:fillRect/>
          </a:stretch>
        </p:blipFill>
        <p:spPr>
          <a:xfrm>
            <a:off x="2189842" y="1978188"/>
            <a:ext cx="7769300" cy="4661580"/>
          </a:xfrm>
          <a:prstGeom prst="rect">
            <a:avLst/>
          </a:prstGeom>
        </p:spPr>
      </p:pic>
    </p:spTree>
    <p:extLst>
      <p:ext uri="{BB962C8B-B14F-4D97-AF65-F5344CB8AC3E}">
        <p14:creationId xmlns:p14="http://schemas.microsoft.com/office/powerpoint/2010/main" val="27862780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le d’ions">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docProps/app.xml><?xml version="1.0" encoding="utf-8"?>
<Properties xmlns="http://schemas.openxmlformats.org/officeDocument/2006/extended-properties" xmlns:vt="http://schemas.openxmlformats.org/officeDocument/2006/docPropsVTypes">
  <Template>TM02900722[[fn=Salle Ion]]</Template>
  <TotalTime>667</TotalTime>
  <Words>673</Words>
  <Application>Microsoft Office PowerPoint</Application>
  <PresentationFormat>Grand écran</PresentationFormat>
  <Paragraphs>120</Paragraphs>
  <Slides>9</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9</vt:i4>
      </vt:variant>
    </vt:vector>
  </HeadingPairs>
  <TitlesOfParts>
    <vt:vector size="13" baseType="lpstr">
      <vt:lpstr>Arial</vt:lpstr>
      <vt:lpstr>Century Gothic</vt:lpstr>
      <vt:lpstr>Wingdings 3</vt:lpstr>
      <vt:lpstr>Salle d’ions</vt:lpstr>
      <vt:lpstr>Week-end monitoring </vt:lpstr>
      <vt:lpstr>Summary :</vt:lpstr>
      <vt:lpstr>Commentaries : Friday - 06/09 18:00</vt:lpstr>
      <vt:lpstr>Commentaries : Saturday - 06/10 14:31</vt:lpstr>
      <vt:lpstr>Commentaries : Sunday - 06/11 14:53</vt:lpstr>
      <vt:lpstr>Commentaries : Monday - 06/12 09:10</vt:lpstr>
      <vt:lpstr>Flushing LN2 at 250L/h to see effect on ice :</vt:lpstr>
      <vt:lpstr>Flushing LN2 at 250L/h to see effect on ice :</vt:lpstr>
      <vt:lpstr>Temperature changes over the weekend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Week-end monitoring </dc:title>
  <dc:creator>Lucas Boistay</dc:creator>
  <cp:lastModifiedBy>Lucas Boistay</cp:lastModifiedBy>
  <cp:revision>16</cp:revision>
  <dcterms:created xsi:type="dcterms:W3CDTF">2023-06-09T16:01:19Z</dcterms:created>
  <dcterms:modified xsi:type="dcterms:W3CDTF">2023-06-12T15:09:01Z</dcterms:modified>
</cp:coreProperties>
</file>